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83" r:id="rId2"/>
    <p:sldId id="382" r:id="rId3"/>
    <p:sldId id="258" r:id="rId4"/>
    <p:sldId id="263" r:id="rId5"/>
    <p:sldId id="264" r:id="rId6"/>
    <p:sldId id="333" r:id="rId7"/>
    <p:sldId id="334" r:id="rId8"/>
    <p:sldId id="336" r:id="rId9"/>
    <p:sldId id="265" r:id="rId10"/>
    <p:sldId id="266" r:id="rId11"/>
    <p:sldId id="267" r:id="rId12"/>
    <p:sldId id="268" r:id="rId13"/>
    <p:sldId id="312" r:id="rId14"/>
    <p:sldId id="310" r:id="rId15"/>
    <p:sldId id="321" r:id="rId16"/>
    <p:sldId id="322" r:id="rId17"/>
    <p:sldId id="269" r:id="rId18"/>
    <p:sldId id="290" r:id="rId19"/>
    <p:sldId id="273" r:id="rId20"/>
    <p:sldId id="291" r:id="rId21"/>
    <p:sldId id="292" r:id="rId22"/>
    <p:sldId id="293" r:id="rId23"/>
    <p:sldId id="294" r:id="rId24"/>
    <p:sldId id="296" r:id="rId25"/>
    <p:sldId id="320" r:id="rId26"/>
    <p:sldId id="299" r:id="rId27"/>
    <p:sldId id="307" r:id="rId28"/>
    <p:sldId id="308" r:id="rId29"/>
    <p:sldId id="309" r:id="rId30"/>
    <p:sldId id="323" r:id="rId31"/>
    <p:sldId id="324" r:id="rId32"/>
    <p:sldId id="325" r:id="rId33"/>
    <p:sldId id="326" r:id="rId34"/>
    <p:sldId id="311" r:id="rId35"/>
    <p:sldId id="327" r:id="rId36"/>
    <p:sldId id="328" r:id="rId37"/>
    <p:sldId id="337" r:id="rId38"/>
    <p:sldId id="338" r:id="rId39"/>
    <p:sldId id="352" r:id="rId40"/>
    <p:sldId id="347" r:id="rId41"/>
    <p:sldId id="349" r:id="rId42"/>
    <p:sldId id="348" r:id="rId43"/>
    <p:sldId id="343" r:id="rId44"/>
    <p:sldId id="344" r:id="rId45"/>
    <p:sldId id="355" r:id="rId46"/>
    <p:sldId id="356" r:id="rId47"/>
    <p:sldId id="357" r:id="rId48"/>
    <p:sldId id="358" r:id="rId49"/>
    <p:sldId id="359" r:id="rId50"/>
    <p:sldId id="363" r:id="rId51"/>
    <p:sldId id="365" r:id="rId52"/>
    <p:sldId id="366" r:id="rId53"/>
    <p:sldId id="364" r:id="rId54"/>
    <p:sldId id="367" r:id="rId55"/>
    <p:sldId id="369" r:id="rId56"/>
    <p:sldId id="368" r:id="rId57"/>
    <p:sldId id="378" r:id="rId58"/>
    <p:sldId id="370" r:id="rId59"/>
    <p:sldId id="381" r:id="rId60"/>
    <p:sldId id="38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F6"/>
    <a:srgbClr val="A9F3C6"/>
    <a:srgbClr val="71D63E"/>
    <a:srgbClr val="00C6BB"/>
    <a:srgbClr val="009189"/>
    <a:srgbClr val="23E06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12" autoAdjust="0"/>
    <p:restoredTop sz="94660"/>
  </p:normalViewPr>
  <p:slideViewPr>
    <p:cSldViewPr snapToGrid="0">
      <p:cViewPr varScale="1">
        <p:scale>
          <a:sx n="80" d="100"/>
          <a:sy n="80"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7893367210467"/>
          <c:y val="0.15009821841676613"/>
          <c:w val="0.87182101153866098"/>
          <c:h val="0.73035477456359121"/>
        </c:manualLayout>
      </c:layout>
      <c:barChart>
        <c:barDir val="col"/>
        <c:grouping val="clustered"/>
        <c:varyColors val="0"/>
        <c:ser>
          <c:idx val="2"/>
          <c:order val="0"/>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530D-408F-8957-751764DE2D7E}"/>
            </c:ext>
          </c:extLst>
        </c:ser>
        <c:dLbls>
          <c:showLegendKey val="0"/>
          <c:showVal val="0"/>
          <c:showCatName val="0"/>
          <c:showSerName val="0"/>
          <c:showPercent val="0"/>
          <c:showBubbleSize val="0"/>
        </c:dLbls>
        <c:gapWidth val="219"/>
        <c:overlap val="-27"/>
        <c:axId val="967535920"/>
        <c:axId val="967537168"/>
      </c:barChart>
      <c:catAx>
        <c:axId val="967535920"/>
        <c:scaling>
          <c:orientation val="minMax"/>
        </c:scaling>
        <c:delete val="1"/>
        <c:axPos val="b"/>
        <c:numFmt formatCode="General" sourceLinked="1"/>
        <c:majorTickMark val="out"/>
        <c:minorTickMark val="none"/>
        <c:tickLblPos val="nextTo"/>
        <c:crossAx val="967537168"/>
        <c:crosses val="autoZero"/>
        <c:auto val="1"/>
        <c:lblAlgn val="ctr"/>
        <c:lblOffset val="100"/>
        <c:noMultiLvlLbl val="0"/>
      </c:catAx>
      <c:valAx>
        <c:axId val="967537168"/>
        <c:scaling>
          <c:orientation val="minMax"/>
        </c:scaling>
        <c:delete val="1"/>
        <c:axPos val="l"/>
        <c:numFmt formatCode="General" sourceLinked="1"/>
        <c:majorTickMark val="out"/>
        <c:minorTickMark val="none"/>
        <c:tickLblPos val="nextTo"/>
        <c:crossAx val="967535920"/>
        <c:crosses val="autoZero"/>
        <c:crossBetween val="between"/>
      </c:valAx>
      <c:spPr>
        <a:noFill/>
        <a:ln w="25400">
          <a:noFill/>
        </a:ln>
        <a:effectLst/>
      </c:spPr>
    </c:plotArea>
    <c:legend>
      <c:legendPos val="r"/>
      <c:legendEntry>
        <c:idx val="0"/>
        <c:delete val="1"/>
      </c:legendEntry>
      <c:layout>
        <c:manualLayout>
          <c:xMode val="edge"/>
          <c:yMode val="edge"/>
          <c:x val="0.15677073120898205"/>
          <c:y val="4.8009342421179761E-2"/>
          <c:w val="0.1277431115666143"/>
          <c:h val="0.1645233339976746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7897873797968"/>
          <c:y val="0.1051181905964346"/>
          <c:w val="0.87182101153866098"/>
          <c:h val="0.73035477456359121"/>
        </c:manualLayout>
      </c:layout>
      <c:barChart>
        <c:barDir val="col"/>
        <c:grouping val="clustered"/>
        <c:varyColors val="0"/>
        <c:ser>
          <c:idx val="2"/>
          <c:order val="0"/>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530D-408F-8957-751764DE2D7E}"/>
            </c:ext>
          </c:extLst>
        </c:ser>
        <c:dLbls>
          <c:showLegendKey val="0"/>
          <c:showVal val="0"/>
          <c:showCatName val="0"/>
          <c:showSerName val="0"/>
          <c:showPercent val="0"/>
          <c:showBubbleSize val="0"/>
        </c:dLbls>
        <c:gapWidth val="219"/>
        <c:overlap val="-27"/>
        <c:axId val="967535920"/>
        <c:axId val="967537168"/>
      </c:barChart>
      <c:catAx>
        <c:axId val="967535920"/>
        <c:scaling>
          <c:orientation val="minMax"/>
        </c:scaling>
        <c:delete val="1"/>
        <c:axPos val="b"/>
        <c:numFmt formatCode="General" sourceLinked="1"/>
        <c:majorTickMark val="out"/>
        <c:minorTickMark val="none"/>
        <c:tickLblPos val="nextTo"/>
        <c:crossAx val="967537168"/>
        <c:crosses val="autoZero"/>
        <c:auto val="1"/>
        <c:lblAlgn val="ctr"/>
        <c:lblOffset val="100"/>
        <c:noMultiLvlLbl val="0"/>
      </c:catAx>
      <c:valAx>
        <c:axId val="967537168"/>
        <c:scaling>
          <c:orientation val="minMax"/>
        </c:scaling>
        <c:delete val="1"/>
        <c:axPos val="l"/>
        <c:numFmt formatCode="General" sourceLinked="1"/>
        <c:majorTickMark val="out"/>
        <c:minorTickMark val="none"/>
        <c:tickLblPos val="nextTo"/>
        <c:crossAx val="967535920"/>
        <c:crosses val="autoZero"/>
        <c:crossBetween val="between"/>
      </c:valAx>
      <c:spPr>
        <a:noFill/>
        <a:ln w="25400">
          <a:noFill/>
        </a:ln>
        <a:effectLst/>
      </c:spPr>
    </c:plotArea>
    <c:legend>
      <c:legendPos val="r"/>
      <c:legendEntry>
        <c:idx val="0"/>
        <c:delete val="1"/>
      </c:legendEntry>
      <c:layout>
        <c:manualLayout>
          <c:xMode val="edge"/>
          <c:yMode val="edge"/>
          <c:x val="0.15677073120898205"/>
          <c:y val="4.8009342421179761E-2"/>
          <c:w val="0.1277431115666143"/>
          <c:h val="0.1645233339976746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7897873797968"/>
          <c:y val="0.1051181905964346"/>
          <c:w val="0.87182101153866098"/>
          <c:h val="0.73035477456359121"/>
        </c:manualLayout>
      </c:layout>
      <c:barChart>
        <c:barDir val="col"/>
        <c:grouping val="clustered"/>
        <c:varyColors val="0"/>
        <c:ser>
          <c:idx val="2"/>
          <c:order val="0"/>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530D-408F-8957-751764DE2D7E}"/>
            </c:ext>
          </c:extLst>
        </c:ser>
        <c:dLbls>
          <c:showLegendKey val="0"/>
          <c:showVal val="0"/>
          <c:showCatName val="0"/>
          <c:showSerName val="0"/>
          <c:showPercent val="0"/>
          <c:showBubbleSize val="0"/>
        </c:dLbls>
        <c:gapWidth val="219"/>
        <c:overlap val="-27"/>
        <c:axId val="967535920"/>
        <c:axId val="967537168"/>
      </c:barChart>
      <c:catAx>
        <c:axId val="967535920"/>
        <c:scaling>
          <c:orientation val="minMax"/>
        </c:scaling>
        <c:delete val="1"/>
        <c:axPos val="b"/>
        <c:numFmt formatCode="General" sourceLinked="1"/>
        <c:majorTickMark val="out"/>
        <c:minorTickMark val="none"/>
        <c:tickLblPos val="nextTo"/>
        <c:crossAx val="967537168"/>
        <c:crosses val="autoZero"/>
        <c:auto val="1"/>
        <c:lblAlgn val="ctr"/>
        <c:lblOffset val="100"/>
        <c:noMultiLvlLbl val="0"/>
      </c:catAx>
      <c:valAx>
        <c:axId val="967537168"/>
        <c:scaling>
          <c:orientation val="minMax"/>
        </c:scaling>
        <c:delete val="1"/>
        <c:axPos val="l"/>
        <c:numFmt formatCode="General" sourceLinked="1"/>
        <c:majorTickMark val="out"/>
        <c:minorTickMark val="none"/>
        <c:tickLblPos val="nextTo"/>
        <c:crossAx val="967535920"/>
        <c:crosses val="autoZero"/>
        <c:crossBetween val="between"/>
      </c:valAx>
      <c:spPr>
        <a:noFill/>
        <a:ln w="25400">
          <a:noFill/>
        </a:ln>
        <a:effectLst/>
      </c:spPr>
    </c:plotArea>
    <c:legend>
      <c:legendPos val="r"/>
      <c:legendEntry>
        <c:idx val="0"/>
        <c:delete val="1"/>
      </c:legendEntry>
      <c:layout>
        <c:manualLayout>
          <c:xMode val="edge"/>
          <c:yMode val="edge"/>
          <c:x val="0.15677073120898205"/>
          <c:y val="4.8009342421179761E-2"/>
          <c:w val="0.1277431115666143"/>
          <c:h val="0.1645233339976746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7897873797968"/>
          <c:y val="0.1051181905964346"/>
          <c:w val="0.87182101153866098"/>
          <c:h val="0.73035477456359121"/>
        </c:manualLayout>
      </c:layout>
      <c:barChart>
        <c:barDir val="col"/>
        <c:grouping val="clustered"/>
        <c:varyColors val="0"/>
        <c:ser>
          <c:idx val="2"/>
          <c:order val="0"/>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530D-408F-8957-751764DE2D7E}"/>
            </c:ext>
          </c:extLst>
        </c:ser>
        <c:dLbls>
          <c:showLegendKey val="0"/>
          <c:showVal val="0"/>
          <c:showCatName val="0"/>
          <c:showSerName val="0"/>
          <c:showPercent val="0"/>
          <c:showBubbleSize val="0"/>
        </c:dLbls>
        <c:gapWidth val="219"/>
        <c:overlap val="-27"/>
        <c:axId val="967535920"/>
        <c:axId val="967537168"/>
      </c:barChart>
      <c:catAx>
        <c:axId val="967535920"/>
        <c:scaling>
          <c:orientation val="minMax"/>
        </c:scaling>
        <c:delete val="1"/>
        <c:axPos val="b"/>
        <c:numFmt formatCode="General" sourceLinked="1"/>
        <c:majorTickMark val="out"/>
        <c:minorTickMark val="none"/>
        <c:tickLblPos val="nextTo"/>
        <c:crossAx val="967537168"/>
        <c:crosses val="autoZero"/>
        <c:auto val="1"/>
        <c:lblAlgn val="ctr"/>
        <c:lblOffset val="100"/>
        <c:noMultiLvlLbl val="0"/>
      </c:catAx>
      <c:valAx>
        <c:axId val="967537168"/>
        <c:scaling>
          <c:orientation val="minMax"/>
        </c:scaling>
        <c:delete val="1"/>
        <c:axPos val="l"/>
        <c:numFmt formatCode="General" sourceLinked="1"/>
        <c:majorTickMark val="out"/>
        <c:minorTickMark val="none"/>
        <c:tickLblPos val="nextTo"/>
        <c:crossAx val="967535920"/>
        <c:crosses val="autoZero"/>
        <c:crossBetween val="between"/>
      </c:valAx>
      <c:spPr>
        <a:noFill/>
        <a:ln>
          <a:noFill/>
        </a:ln>
        <a:effectLst/>
      </c:spPr>
    </c:plotArea>
    <c:legend>
      <c:legendPos val="r"/>
      <c:legendEntry>
        <c:idx val="0"/>
        <c:delete val="1"/>
      </c:legendEntry>
      <c:layout>
        <c:manualLayout>
          <c:xMode val="edge"/>
          <c:yMode val="edge"/>
          <c:x val="0.15677073120898205"/>
          <c:y val="4.8009342421179761E-2"/>
          <c:w val="0.1277431115666143"/>
          <c:h val="0.1645233339976746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7897873797968"/>
          <c:y val="0.1051181905964346"/>
          <c:w val="0.87182101153866098"/>
          <c:h val="0.73035477456359121"/>
        </c:manualLayout>
      </c:layout>
      <c:barChart>
        <c:barDir val="col"/>
        <c:grouping val="clustered"/>
        <c:varyColors val="0"/>
        <c:ser>
          <c:idx val="0"/>
          <c:order val="0"/>
          <c:tx>
            <c:strRef>
              <c:f>Sheet1!$B$1</c:f>
              <c:strCache>
                <c:ptCount val="1"/>
                <c:pt idx="0">
                  <c:v>y</c:v>
                </c:pt>
              </c:strCache>
            </c:strRef>
          </c:tx>
          <c:spPr>
            <a:solidFill>
              <a:schemeClr val="accent1"/>
            </a:solidFill>
            <a:ln w="38100">
              <a:noFill/>
            </a:ln>
            <a:effectLst/>
          </c:spPr>
          <c:invertIfNegative val="0"/>
          <c:cat>
            <c:numRef>
              <c:f>Sheet1!$A$2:$A$5</c:f>
              <c:numCache>
                <c:formatCode>General</c:formatCode>
                <c:ptCount val="4"/>
              </c:numCache>
            </c:numRef>
          </c:cat>
          <c:val>
            <c:numRef>
              <c:f>Sheet1!$B$2:$B$5</c:f>
              <c:numCache>
                <c:formatCode>General</c:formatCode>
                <c:ptCount val="4"/>
                <c:pt idx="0">
                  <c:v>4</c:v>
                </c:pt>
              </c:numCache>
            </c:numRef>
          </c:val>
          <c:extLst>
            <c:ext xmlns:c16="http://schemas.microsoft.com/office/drawing/2014/chart" uri="{C3380CC4-5D6E-409C-BE32-E72D297353CC}">
              <c16:uniqueId val="{00000000-530D-408F-8957-751764DE2D7E}"/>
            </c:ext>
          </c:extLst>
        </c:ser>
        <c:ser>
          <c:idx val="1"/>
          <c:order val="1"/>
          <c:tx>
            <c:strRef>
              <c:f>Sheet1!$C$1</c:f>
              <c:strCache>
                <c:ptCount val="1"/>
                <c:pt idx="0">
                  <c:v>ŷ</c:v>
                </c:pt>
              </c:strCache>
            </c:strRef>
          </c:tx>
          <c:spPr>
            <a:solidFill>
              <a:schemeClr val="accent2"/>
            </a:solidFill>
            <a:ln>
              <a:noFill/>
            </a:ln>
            <a:effectLst/>
          </c:spPr>
          <c:invertIfNegative val="0"/>
          <c:cat>
            <c:numRef>
              <c:f>Sheet1!$A$2:$A$5</c:f>
              <c:numCache>
                <c:formatCode>General</c:formatCode>
                <c:ptCount val="4"/>
              </c:numCache>
            </c:numRef>
          </c:cat>
          <c:val>
            <c:numRef>
              <c:f>Sheet1!$C$2:$C$5</c:f>
              <c:numCache>
                <c:formatCode>General</c:formatCode>
                <c:ptCount val="4"/>
                <c:pt idx="0">
                  <c:v>3</c:v>
                </c:pt>
              </c:numCache>
            </c:numRef>
          </c:val>
          <c:extLst>
            <c:ext xmlns:c16="http://schemas.microsoft.com/office/drawing/2014/chart" uri="{C3380CC4-5D6E-409C-BE32-E72D297353CC}">
              <c16:uniqueId val="{00000001-530D-408F-8957-751764DE2D7E}"/>
            </c:ext>
          </c:extLst>
        </c:ser>
        <c:ser>
          <c:idx val="2"/>
          <c:order val="2"/>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530D-408F-8957-751764DE2D7E}"/>
            </c:ext>
          </c:extLst>
        </c:ser>
        <c:dLbls>
          <c:showLegendKey val="0"/>
          <c:showVal val="0"/>
          <c:showCatName val="0"/>
          <c:showSerName val="0"/>
          <c:showPercent val="0"/>
          <c:showBubbleSize val="0"/>
        </c:dLbls>
        <c:gapWidth val="219"/>
        <c:overlap val="-27"/>
        <c:axId val="967535920"/>
        <c:axId val="967537168"/>
      </c:barChart>
      <c:catAx>
        <c:axId val="967535920"/>
        <c:scaling>
          <c:orientation val="minMax"/>
        </c:scaling>
        <c:delete val="1"/>
        <c:axPos val="b"/>
        <c:numFmt formatCode="General" sourceLinked="1"/>
        <c:majorTickMark val="out"/>
        <c:minorTickMark val="none"/>
        <c:tickLblPos val="nextTo"/>
        <c:crossAx val="967537168"/>
        <c:crosses val="autoZero"/>
        <c:auto val="1"/>
        <c:lblAlgn val="ctr"/>
        <c:lblOffset val="100"/>
        <c:noMultiLvlLbl val="0"/>
      </c:catAx>
      <c:valAx>
        <c:axId val="967537168"/>
        <c:scaling>
          <c:orientation val="minMax"/>
        </c:scaling>
        <c:delete val="1"/>
        <c:axPos val="l"/>
        <c:numFmt formatCode="General" sourceLinked="1"/>
        <c:majorTickMark val="out"/>
        <c:minorTickMark val="none"/>
        <c:tickLblPos val="nextTo"/>
        <c:crossAx val="967535920"/>
        <c:crosses val="autoZero"/>
        <c:crossBetween val="between"/>
      </c:valAx>
      <c:spPr>
        <a:noFill/>
        <a:ln>
          <a:noFill/>
        </a:ln>
        <a:effectLst/>
      </c:spPr>
    </c:plotArea>
    <c:legend>
      <c:legendPos val="r"/>
      <c:legendEntry>
        <c:idx val="2"/>
        <c:delete val="1"/>
      </c:legendEntry>
      <c:layout>
        <c:manualLayout>
          <c:xMode val="edge"/>
          <c:yMode val="edge"/>
          <c:x val="0.15677073120898205"/>
          <c:y val="4.8009342421179761E-2"/>
          <c:w val="0.1277431115666143"/>
          <c:h val="0.1645233339976746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8528190895078929"/>
          <c:h val="0.90694690944841894"/>
        </c:manualLayout>
      </c:layout>
      <c:barChart>
        <c:barDir val="col"/>
        <c:grouping val="clustered"/>
        <c:varyColors val="0"/>
        <c:ser>
          <c:idx val="0"/>
          <c:order val="0"/>
          <c:tx>
            <c:strRef>
              <c:f>Sheet1!$B$1</c:f>
              <c:strCache>
                <c:ptCount val="1"/>
                <c:pt idx="0">
                  <c:v>y</c:v>
                </c:pt>
              </c:strCache>
            </c:strRef>
          </c:tx>
          <c:spPr>
            <a:solidFill>
              <a:schemeClr val="accent1"/>
            </a:solidFill>
            <a:ln>
              <a:noFill/>
            </a:ln>
            <a:effectLst/>
          </c:spPr>
          <c:invertIfNegative val="0"/>
          <c:cat>
            <c:strRef>
              <c:f>Sheet1!$A$2:$A$5</c:f>
              <c:strCache>
                <c:ptCount val="1"/>
                <c:pt idx="0">
                  <c:v>Category 1</c:v>
                </c:pt>
              </c:strCache>
            </c:strRef>
          </c:cat>
          <c:val>
            <c:numRef>
              <c:f>Sheet1!$B$2:$B$5</c:f>
              <c:numCache>
                <c:formatCode>General</c:formatCode>
                <c:ptCount val="4"/>
                <c:pt idx="0">
                  <c:v>5</c:v>
                </c:pt>
              </c:numCache>
            </c:numRef>
          </c:val>
          <c:extLst>
            <c:ext xmlns:c16="http://schemas.microsoft.com/office/drawing/2014/chart" uri="{C3380CC4-5D6E-409C-BE32-E72D297353CC}">
              <c16:uniqueId val="{00000000-AD0F-4E25-83B4-56D15BE311AF}"/>
            </c:ext>
          </c:extLst>
        </c:ser>
        <c:ser>
          <c:idx val="1"/>
          <c:order val="1"/>
          <c:tx>
            <c:strRef>
              <c:f>Sheet1!$C$1</c:f>
              <c:strCache>
                <c:ptCount val="1"/>
                <c:pt idx="0">
                  <c:v> ŷ</c:v>
                </c:pt>
              </c:strCache>
            </c:strRef>
          </c:tx>
          <c:spPr>
            <a:solidFill>
              <a:schemeClr val="accent2"/>
            </a:solidFill>
            <a:ln>
              <a:noFill/>
            </a:ln>
            <a:effectLst/>
          </c:spPr>
          <c:invertIfNegative val="0"/>
          <c:cat>
            <c:strRef>
              <c:f>Sheet1!$A$2:$A$5</c:f>
              <c:strCache>
                <c:ptCount val="1"/>
                <c:pt idx="0">
                  <c:v>Category 1</c:v>
                </c:pt>
              </c:strCache>
            </c:strRef>
          </c:cat>
          <c:val>
            <c:numRef>
              <c:f>Sheet1!$C$2:$C$5</c:f>
              <c:numCache>
                <c:formatCode>General</c:formatCode>
                <c:ptCount val="4"/>
                <c:pt idx="0">
                  <c:v>4</c:v>
                </c:pt>
              </c:numCache>
            </c:numRef>
          </c:val>
          <c:extLst>
            <c:ext xmlns:c16="http://schemas.microsoft.com/office/drawing/2014/chart" uri="{C3380CC4-5D6E-409C-BE32-E72D297353CC}">
              <c16:uniqueId val="{00000001-AD0F-4E25-83B4-56D15BE311AF}"/>
            </c:ext>
          </c:extLst>
        </c:ser>
        <c:ser>
          <c:idx val="2"/>
          <c:order val="2"/>
          <c:tx>
            <c:strRef>
              <c:f>Sheet1!$D$1</c:f>
              <c:strCache>
                <c:ptCount val="1"/>
                <c:pt idx="0">
                  <c:v>Cost</c:v>
                </c:pt>
              </c:strCache>
            </c:strRef>
          </c:tx>
          <c:spPr>
            <a:solidFill>
              <a:schemeClr val="accent6"/>
            </a:solidFill>
            <a:ln>
              <a:noFill/>
            </a:ln>
            <a:effectLst/>
          </c:spPr>
          <c:invertIfNegative val="0"/>
          <c:cat>
            <c:strRef>
              <c:f>Sheet1!$A$2:$A$5</c:f>
              <c:strCache>
                <c:ptCount val="1"/>
                <c:pt idx="0">
                  <c:v>Category 1</c:v>
                </c:pt>
              </c:strCache>
            </c:strRef>
          </c:cat>
          <c:val>
            <c:numRef>
              <c:f>Sheet1!$D$2:$D$5</c:f>
              <c:numCache>
                <c:formatCode>General</c:formatCode>
                <c:ptCount val="4"/>
                <c:pt idx="0">
                  <c:v>6</c:v>
                </c:pt>
              </c:numCache>
            </c:numRef>
          </c:val>
          <c:extLst>
            <c:ext xmlns:c16="http://schemas.microsoft.com/office/drawing/2014/chart" uri="{C3380CC4-5D6E-409C-BE32-E72D297353CC}">
              <c16:uniqueId val="{00000002-AD0F-4E25-83B4-56D15BE311AF}"/>
            </c:ext>
          </c:extLst>
        </c:ser>
        <c:dLbls>
          <c:showLegendKey val="0"/>
          <c:showVal val="0"/>
          <c:showCatName val="0"/>
          <c:showSerName val="0"/>
          <c:showPercent val="0"/>
          <c:showBubbleSize val="0"/>
        </c:dLbls>
        <c:gapWidth val="219"/>
        <c:overlap val="-27"/>
        <c:axId val="702416047"/>
        <c:axId val="702416463"/>
      </c:barChart>
      <c:catAx>
        <c:axId val="702416047"/>
        <c:scaling>
          <c:orientation val="minMax"/>
        </c:scaling>
        <c:delete val="1"/>
        <c:axPos val="b"/>
        <c:numFmt formatCode="General" sourceLinked="1"/>
        <c:majorTickMark val="out"/>
        <c:minorTickMark val="none"/>
        <c:tickLblPos val="nextTo"/>
        <c:crossAx val="702416463"/>
        <c:crosses val="autoZero"/>
        <c:auto val="1"/>
        <c:lblAlgn val="ctr"/>
        <c:lblOffset val="100"/>
        <c:noMultiLvlLbl val="0"/>
      </c:catAx>
      <c:valAx>
        <c:axId val="702416463"/>
        <c:scaling>
          <c:orientation val="minMax"/>
        </c:scaling>
        <c:delete val="1"/>
        <c:axPos val="l"/>
        <c:numFmt formatCode="General" sourceLinked="1"/>
        <c:majorTickMark val="out"/>
        <c:minorTickMark val="none"/>
        <c:tickLblPos val="nextTo"/>
        <c:crossAx val="702416047"/>
        <c:crosses val="autoZero"/>
        <c:crossBetween val="between"/>
      </c:valAx>
      <c:spPr>
        <a:noFill/>
        <a:ln>
          <a:noFill/>
        </a:ln>
        <a:effectLst/>
      </c:spPr>
    </c:plotArea>
    <c:legend>
      <c:legendPos val="r"/>
      <c:layout>
        <c:manualLayout>
          <c:xMode val="edge"/>
          <c:yMode val="edge"/>
          <c:x val="6.5058097825375126E-3"/>
          <c:y val="8.6115739527280969E-3"/>
          <c:w val="0.2292728325479293"/>
          <c:h val="0.1664474668011284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8528190895078929"/>
          <c:h val="0.90694690944841894"/>
        </c:manualLayout>
      </c:layout>
      <c:barChart>
        <c:barDir val="col"/>
        <c:grouping val="clustered"/>
        <c:varyColors val="0"/>
        <c:ser>
          <c:idx val="0"/>
          <c:order val="0"/>
          <c:tx>
            <c:strRef>
              <c:f>Sheet1!$B$1</c:f>
              <c:strCache>
                <c:ptCount val="1"/>
                <c:pt idx="0">
                  <c:v>y</c:v>
                </c:pt>
              </c:strCache>
            </c:strRef>
          </c:tx>
          <c:spPr>
            <a:solidFill>
              <a:schemeClr val="accent1"/>
            </a:solidFill>
            <a:ln>
              <a:noFill/>
            </a:ln>
            <a:effectLst/>
          </c:spPr>
          <c:invertIfNegative val="0"/>
          <c:cat>
            <c:strRef>
              <c:f>Sheet1!$A$2:$A$5</c:f>
              <c:strCache>
                <c:ptCount val="1"/>
                <c:pt idx="0">
                  <c:v>Category 1</c:v>
                </c:pt>
              </c:strCache>
            </c:strRef>
          </c:cat>
          <c:val>
            <c:numRef>
              <c:f>Sheet1!$B$2:$B$5</c:f>
              <c:numCache>
                <c:formatCode>General</c:formatCode>
                <c:ptCount val="4"/>
                <c:pt idx="0">
                  <c:v>5</c:v>
                </c:pt>
              </c:numCache>
            </c:numRef>
          </c:val>
          <c:extLst>
            <c:ext xmlns:c16="http://schemas.microsoft.com/office/drawing/2014/chart" uri="{C3380CC4-5D6E-409C-BE32-E72D297353CC}">
              <c16:uniqueId val="{00000000-AD0F-4E25-83B4-56D15BE311AF}"/>
            </c:ext>
          </c:extLst>
        </c:ser>
        <c:ser>
          <c:idx val="1"/>
          <c:order val="1"/>
          <c:tx>
            <c:strRef>
              <c:f>Sheet1!$C$1</c:f>
              <c:strCache>
                <c:ptCount val="1"/>
                <c:pt idx="0">
                  <c:v> ŷ</c:v>
                </c:pt>
              </c:strCache>
            </c:strRef>
          </c:tx>
          <c:spPr>
            <a:solidFill>
              <a:schemeClr val="accent2"/>
            </a:solidFill>
            <a:ln>
              <a:noFill/>
            </a:ln>
            <a:effectLst/>
          </c:spPr>
          <c:invertIfNegative val="0"/>
          <c:cat>
            <c:strRef>
              <c:f>Sheet1!$A$2:$A$5</c:f>
              <c:strCache>
                <c:ptCount val="1"/>
                <c:pt idx="0">
                  <c:v>Category 1</c:v>
                </c:pt>
              </c:strCache>
            </c:strRef>
          </c:cat>
          <c:val>
            <c:numRef>
              <c:f>Sheet1!$C$2:$C$5</c:f>
              <c:numCache>
                <c:formatCode>General</c:formatCode>
                <c:ptCount val="4"/>
                <c:pt idx="0">
                  <c:v>4</c:v>
                </c:pt>
              </c:numCache>
            </c:numRef>
          </c:val>
          <c:extLst>
            <c:ext xmlns:c16="http://schemas.microsoft.com/office/drawing/2014/chart" uri="{C3380CC4-5D6E-409C-BE32-E72D297353CC}">
              <c16:uniqueId val="{00000001-AD0F-4E25-83B4-56D15BE311AF}"/>
            </c:ext>
          </c:extLst>
        </c:ser>
        <c:ser>
          <c:idx val="2"/>
          <c:order val="2"/>
          <c:tx>
            <c:strRef>
              <c:f>Sheet1!$D$1</c:f>
              <c:strCache>
                <c:ptCount val="1"/>
                <c:pt idx="0">
                  <c:v>Cost</c:v>
                </c:pt>
              </c:strCache>
            </c:strRef>
          </c:tx>
          <c:spPr>
            <a:solidFill>
              <a:schemeClr val="accent6"/>
            </a:solidFill>
            <a:ln>
              <a:noFill/>
            </a:ln>
            <a:effectLst/>
          </c:spPr>
          <c:invertIfNegative val="0"/>
          <c:cat>
            <c:strRef>
              <c:f>Sheet1!$A$2:$A$5</c:f>
              <c:strCache>
                <c:ptCount val="1"/>
                <c:pt idx="0">
                  <c:v>Category 1</c:v>
                </c:pt>
              </c:strCache>
            </c:strRef>
          </c:cat>
          <c:val>
            <c:numRef>
              <c:f>Sheet1!$D$2:$D$5</c:f>
              <c:numCache>
                <c:formatCode>General</c:formatCode>
                <c:ptCount val="4"/>
                <c:pt idx="0">
                  <c:v>6</c:v>
                </c:pt>
              </c:numCache>
            </c:numRef>
          </c:val>
          <c:extLst>
            <c:ext xmlns:c16="http://schemas.microsoft.com/office/drawing/2014/chart" uri="{C3380CC4-5D6E-409C-BE32-E72D297353CC}">
              <c16:uniqueId val="{00000002-AD0F-4E25-83B4-56D15BE311AF}"/>
            </c:ext>
          </c:extLst>
        </c:ser>
        <c:dLbls>
          <c:showLegendKey val="0"/>
          <c:showVal val="0"/>
          <c:showCatName val="0"/>
          <c:showSerName val="0"/>
          <c:showPercent val="0"/>
          <c:showBubbleSize val="0"/>
        </c:dLbls>
        <c:gapWidth val="219"/>
        <c:overlap val="-27"/>
        <c:axId val="702416047"/>
        <c:axId val="702416463"/>
      </c:barChart>
      <c:catAx>
        <c:axId val="702416047"/>
        <c:scaling>
          <c:orientation val="minMax"/>
        </c:scaling>
        <c:delete val="1"/>
        <c:axPos val="b"/>
        <c:numFmt formatCode="General" sourceLinked="1"/>
        <c:majorTickMark val="out"/>
        <c:minorTickMark val="none"/>
        <c:tickLblPos val="nextTo"/>
        <c:crossAx val="702416463"/>
        <c:crosses val="autoZero"/>
        <c:auto val="1"/>
        <c:lblAlgn val="ctr"/>
        <c:lblOffset val="100"/>
        <c:noMultiLvlLbl val="0"/>
      </c:catAx>
      <c:valAx>
        <c:axId val="702416463"/>
        <c:scaling>
          <c:orientation val="minMax"/>
        </c:scaling>
        <c:delete val="1"/>
        <c:axPos val="l"/>
        <c:numFmt formatCode="General" sourceLinked="1"/>
        <c:majorTickMark val="out"/>
        <c:minorTickMark val="none"/>
        <c:tickLblPos val="nextTo"/>
        <c:crossAx val="702416047"/>
        <c:crosses val="autoZero"/>
        <c:crossBetween val="between"/>
      </c:valAx>
      <c:spPr>
        <a:noFill/>
        <a:ln>
          <a:noFill/>
        </a:ln>
        <a:effectLst/>
      </c:spPr>
    </c:plotArea>
    <c:legend>
      <c:legendPos val="r"/>
      <c:layout>
        <c:manualLayout>
          <c:xMode val="edge"/>
          <c:yMode val="edge"/>
          <c:x val="6.5058097825375126E-3"/>
          <c:y val="8.6115739527280969E-3"/>
          <c:w val="0.2292728325479293"/>
          <c:h val="0.1664474668011284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8528190895078929"/>
          <c:h val="0.90694690944841894"/>
        </c:manualLayout>
      </c:layout>
      <c:barChart>
        <c:barDir val="col"/>
        <c:grouping val="clustered"/>
        <c:varyColors val="0"/>
        <c:ser>
          <c:idx val="0"/>
          <c:order val="0"/>
          <c:tx>
            <c:strRef>
              <c:f>Sheet1!$B$1</c:f>
              <c:strCache>
                <c:ptCount val="1"/>
                <c:pt idx="0">
                  <c:v>y</c:v>
                </c:pt>
              </c:strCache>
            </c:strRef>
          </c:tx>
          <c:spPr>
            <a:solidFill>
              <a:schemeClr val="accent1"/>
            </a:solidFill>
            <a:ln>
              <a:noFill/>
            </a:ln>
            <a:effectLst/>
          </c:spPr>
          <c:invertIfNegative val="0"/>
          <c:cat>
            <c:strRef>
              <c:f>Sheet1!$A$2:$A$5</c:f>
              <c:strCache>
                <c:ptCount val="1"/>
                <c:pt idx="0">
                  <c:v>Category 1</c:v>
                </c:pt>
              </c:strCache>
            </c:strRef>
          </c:cat>
          <c:val>
            <c:numRef>
              <c:f>Sheet1!$B$2:$B$5</c:f>
              <c:numCache>
                <c:formatCode>General</c:formatCode>
                <c:ptCount val="4"/>
                <c:pt idx="0">
                  <c:v>5</c:v>
                </c:pt>
              </c:numCache>
            </c:numRef>
          </c:val>
          <c:extLst>
            <c:ext xmlns:c16="http://schemas.microsoft.com/office/drawing/2014/chart" uri="{C3380CC4-5D6E-409C-BE32-E72D297353CC}">
              <c16:uniqueId val="{00000000-AD0F-4E25-83B4-56D15BE311AF}"/>
            </c:ext>
          </c:extLst>
        </c:ser>
        <c:ser>
          <c:idx val="1"/>
          <c:order val="1"/>
          <c:tx>
            <c:strRef>
              <c:f>Sheet1!$C$1</c:f>
              <c:strCache>
                <c:ptCount val="1"/>
                <c:pt idx="0">
                  <c:v> ŷ</c:v>
                </c:pt>
              </c:strCache>
            </c:strRef>
          </c:tx>
          <c:spPr>
            <a:solidFill>
              <a:schemeClr val="accent2"/>
            </a:solidFill>
            <a:ln>
              <a:noFill/>
            </a:ln>
            <a:effectLst/>
          </c:spPr>
          <c:invertIfNegative val="0"/>
          <c:cat>
            <c:strRef>
              <c:f>Sheet1!$A$2:$A$5</c:f>
              <c:strCache>
                <c:ptCount val="1"/>
                <c:pt idx="0">
                  <c:v>Category 1</c:v>
                </c:pt>
              </c:strCache>
            </c:strRef>
          </c:cat>
          <c:val>
            <c:numRef>
              <c:f>Sheet1!$C$2:$C$5</c:f>
              <c:numCache>
                <c:formatCode>General</c:formatCode>
                <c:ptCount val="4"/>
                <c:pt idx="0">
                  <c:v>4</c:v>
                </c:pt>
              </c:numCache>
            </c:numRef>
          </c:val>
          <c:extLst>
            <c:ext xmlns:c16="http://schemas.microsoft.com/office/drawing/2014/chart" uri="{C3380CC4-5D6E-409C-BE32-E72D297353CC}">
              <c16:uniqueId val="{00000001-AD0F-4E25-83B4-56D15BE311AF}"/>
            </c:ext>
          </c:extLst>
        </c:ser>
        <c:ser>
          <c:idx val="2"/>
          <c:order val="2"/>
          <c:tx>
            <c:strRef>
              <c:f>Sheet1!$D$1</c:f>
              <c:strCache>
                <c:ptCount val="1"/>
                <c:pt idx="0">
                  <c:v>Cost</c:v>
                </c:pt>
              </c:strCache>
            </c:strRef>
          </c:tx>
          <c:spPr>
            <a:solidFill>
              <a:schemeClr val="accent6"/>
            </a:solidFill>
            <a:ln>
              <a:noFill/>
            </a:ln>
            <a:effectLst/>
          </c:spPr>
          <c:invertIfNegative val="0"/>
          <c:cat>
            <c:strRef>
              <c:f>Sheet1!$A$2:$A$5</c:f>
              <c:strCache>
                <c:ptCount val="1"/>
                <c:pt idx="0">
                  <c:v>Category 1</c:v>
                </c:pt>
              </c:strCache>
            </c:strRef>
          </c:cat>
          <c:val>
            <c:numRef>
              <c:f>Sheet1!$D$2:$D$5</c:f>
              <c:numCache>
                <c:formatCode>General</c:formatCode>
                <c:ptCount val="4"/>
                <c:pt idx="0">
                  <c:v>6</c:v>
                </c:pt>
              </c:numCache>
            </c:numRef>
          </c:val>
          <c:extLst>
            <c:ext xmlns:c16="http://schemas.microsoft.com/office/drawing/2014/chart" uri="{C3380CC4-5D6E-409C-BE32-E72D297353CC}">
              <c16:uniqueId val="{00000002-AD0F-4E25-83B4-56D15BE311AF}"/>
            </c:ext>
          </c:extLst>
        </c:ser>
        <c:dLbls>
          <c:showLegendKey val="0"/>
          <c:showVal val="0"/>
          <c:showCatName val="0"/>
          <c:showSerName val="0"/>
          <c:showPercent val="0"/>
          <c:showBubbleSize val="0"/>
        </c:dLbls>
        <c:gapWidth val="219"/>
        <c:overlap val="-27"/>
        <c:axId val="702416047"/>
        <c:axId val="702416463"/>
      </c:barChart>
      <c:catAx>
        <c:axId val="702416047"/>
        <c:scaling>
          <c:orientation val="minMax"/>
        </c:scaling>
        <c:delete val="1"/>
        <c:axPos val="b"/>
        <c:numFmt formatCode="General" sourceLinked="1"/>
        <c:majorTickMark val="out"/>
        <c:minorTickMark val="none"/>
        <c:tickLblPos val="nextTo"/>
        <c:crossAx val="702416463"/>
        <c:crosses val="autoZero"/>
        <c:auto val="1"/>
        <c:lblAlgn val="ctr"/>
        <c:lblOffset val="100"/>
        <c:noMultiLvlLbl val="0"/>
      </c:catAx>
      <c:valAx>
        <c:axId val="702416463"/>
        <c:scaling>
          <c:orientation val="minMax"/>
        </c:scaling>
        <c:delete val="1"/>
        <c:axPos val="l"/>
        <c:numFmt formatCode="General" sourceLinked="1"/>
        <c:majorTickMark val="out"/>
        <c:minorTickMark val="none"/>
        <c:tickLblPos val="nextTo"/>
        <c:crossAx val="702416047"/>
        <c:crosses val="autoZero"/>
        <c:crossBetween val="between"/>
      </c:valAx>
      <c:spPr>
        <a:noFill/>
        <a:ln>
          <a:noFill/>
        </a:ln>
        <a:effectLst/>
      </c:spPr>
    </c:plotArea>
    <c:legend>
      <c:legendPos val="r"/>
      <c:layout>
        <c:manualLayout>
          <c:xMode val="edge"/>
          <c:yMode val="edge"/>
          <c:x val="6.5058097825375126E-3"/>
          <c:y val="8.6115739527280969E-3"/>
          <c:w val="0.2292728325479293"/>
          <c:h val="0.1664474668011284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8528190895078929"/>
          <c:h val="0.90694690944841894"/>
        </c:manualLayout>
      </c:layout>
      <c:barChart>
        <c:barDir val="col"/>
        <c:grouping val="clustered"/>
        <c:varyColors val="0"/>
        <c:ser>
          <c:idx val="0"/>
          <c:order val="0"/>
          <c:tx>
            <c:strRef>
              <c:f>Sheet1!$B$1</c:f>
              <c:strCache>
                <c:ptCount val="1"/>
                <c:pt idx="0">
                  <c:v>y</c:v>
                </c:pt>
              </c:strCache>
            </c:strRef>
          </c:tx>
          <c:spPr>
            <a:solidFill>
              <a:schemeClr val="accent1"/>
            </a:solidFill>
            <a:ln>
              <a:noFill/>
            </a:ln>
            <a:effectLst/>
          </c:spPr>
          <c:invertIfNegative val="0"/>
          <c:cat>
            <c:strRef>
              <c:f>Sheet1!$A$2:$A$5</c:f>
              <c:strCache>
                <c:ptCount val="1"/>
                <c:pt idx="0">
                  <c:v>Category 1</c:v>
                </c:pt>
              </c:strCache>
            </c:strRef>
          </c:cat>
          <c:val>
            <c:numRef>
              <c:f>Sheet1!$B$2:$B$5</c:f>
              <c:numCache>
                <c:formatCode>General</c:formatCode>
                <c:ptCount val="4"/>
                <c:pt idx="0">
                  <c:v>5</c:v>
                </c:pt>
              </c:numCache>
            </c:numRef>
          </c:val>
          <c:extLst>
            <c:ext xmlns:c16="http://schemas.microsoft.com/office/drawing/2014/chart" uri="{C3380CC4-5D6E-409C-BE32-E72D297353CC}">
              <c16:uniqueId val="{00000000-AD0F-4E25-83B4-56D15BE311AF}"/>
            </c:ext>
          </c:extLst>
        </c:ser>
        <c:ser>
          <c:idx val="1"/>
          <c:order val="1"/>
          <c:tx>
            <c:strRef>
              <c:f>Sheet1!$C$1</c:f>
              <c:strCache>
                <c:ptCount val="1"/>
                <c:pt idx="0">
                  <c:v> ŷ</c:v>
                </c:pt>
              </c:strCache>
            </c:strRef>
          </c:tx>
          <c:spPr>
            <a:solidFill>
              <a:schemeClr val="accent2"/>
            </a:solidFill>
            <a:ln>
              <a:noFill/>
            </a:ln>
            <a:effectLst/>
          </c:spPr>
          <c:invertIfNegative val="0"/>
          <c:cat>
            <c:strRef>
              <c:f>Sheet1!$A$2:$A$5</c:f>
              <c:strCache>
                <c:ptCount val="1"/>
                <c:pt idx="0">
                  <c:v>Category 1</c:v>
                </c:pt>
              </c:strCache>
            </c:strRef>
          </c:cat>
          <c:val>
            <c:numRef>
              <c:f>Sheet1!$C$2:$C$5</c:f>
              <c:numCache>
                <c:formatCode>General</c:formatCode>
                <c:ptCount val="4"/>
                <c:pt idx="0">
                  <c:v>4</c:v>
                </c:pt>
              </c:numCache>
            </c:numRef>
          </c:val>
          <c:extLst>
            <c:ext xmlns:c16="http://schemas.microsoft.com/office/drawing/2014/chart" uri="{C3380CC4-5D6E-409C-BE32-E72D297353CC}">
              <c16:uniqueId val="{00000001-AD0F-4E25-83B4-56D15BE311AF}"/>
            </c:ext>
          </c:extLst>
        </c:ser>
        <c:ser>
          <c:idx val="2"/>
          <c:order val="2"/>
          <c:tx>
            <c:strRef>
              <c:f>Sheet1!$D$1</c:f>
              <c:strCache>
                <c:ptCount val="1"/>
                <c:pt idx="0">
                  <c:v>Cost</c:v>
                </c:pt>
              </c:strCache>
            </c:strRef>
          </c:tx>
          <c:spPr>
            <a:solidFill>
              <a:schemeClr val="accent6"/>
            </a:solidFill>
            <a:ln>
              <a:noFill/>
            </a:ln>
            <a:effectLst/>
          </c:spPr>
          <c:invertIfNegative val="0"/>
          <c:cat>
            <c:strRef>
              <c:f>Sheet1!$A$2:$A$5</c:f>
              <c:strCache>
                <c:ptCount val="1"/>
                <c:pt idx="0">
                  <c:v>Category 1</c:v>
                </c:pt>
              </c:strCache>
            </c:strRef>
          </c:cat>
          <c:val>
            <c:numRef>
              <c:f>Sheet1!$D$2:$D$5</c:f>
              <c:numCache>
                <c:formatCode>General</c:formatCode>
                <c:ptCount val="4"/>
                <c:pt idx="0">
                  <c:v>6</c:v>
                </c:pt>
              </c:numCache>
            </c:numRef>
          </c:val>
          <c:extLst>
            <c:ext xmlns:c16="http://schemas.microsoft.com/office/drawing/2014/chart" uri="{C3380CC4-5D6E-409C-BE32-E72D297353CC}">
              <c16:uniqueId val="{00000002-AD0F-4E25-83B4-56D15BE311AF}"/>
            </c:ext>
          </c:extLst>
        </c:ser>
        <c:dLbls>
          <c:showLegendKey val="0"/>
          <c:showVal val="0"/>
          <c:showCatName val="0"/>
          <c:showSerName val="0"/>
          <c:showPercent val="0"/>
          <c:showBubbleSize val="0"/>
        </c:dLbls>
        <c:gapWidth val="219"/>
        <c:overlap val="-27"/>
        <c:axId val="702416047"/>
        <c:axId val="702416463"/>
      </c:barChart>
      <c:catAx>
        <c:axId val="702416047"/>
        <c:scaling>
          <c:orientation val="minMax"/>
        </c:scaling>
        <c:delete val="1"/>
        <c:axPos val="b"/>
        <c:numFmt formatCode="General" sourceLinked="1"/>
        <c:majorTickMark val="out"/>
        <c:minorTickMark val="none"/>
        <c:tickLblPos val="nextTo"/>
        <c:crossAx val="702416463"/>
        <c:crosses val="autoZero"/>
        <c:auto val="1"/>
        <c:lblAlgn val="ctr"/>
        <c:lblOffset val="100"/>
        <c:noMultiLvlLbl val="0"/>
      </c:catAx>
      <c:valAx>
        <c:axId val="702416463"/>
        <c:scaling>
          <c:orientation val="minMax"/>
        </c:scaling>
        <c:delete val="1"/>
        <c:axPos val="l"/>
        <c:numFmt formatCode="General" sourceLinked="1"/>
        <c:majorTickMark val="out"/>
        <c:minorTickMark val="none"/>
        <c:tickLblPos val="nextTo"/>
        <c:crossAx val="702416047"/>
        <c:crosses val="autoZero"/>
        <c:crossBetween val="between"/>
      </c:valAx>
      <c:spPr>
        <a:noFill/>
        <a:ln>
          <a:noFill/>
        </a:ln>
        <a:effectLst/>
      </c:spPr>
    </c:plotArea>
    <c:legend>
      <c:legendPos val="r"/>
      <c:layout>
        <c:manualLayout>
          <c:xMode val="edge"/>
          <c:yMode val="edge"/>
          <c:x val="6.5058097825375126E-3"/>
          <c:y val="8.6115739527280969E-3"/>
          <c:w val="0.2292728325479293"/>
          <c:h val="0.1664474668011284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75677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626DBF-AFF9-4F1F-BE1B-8D3DDE97A6AE}"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72660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950604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E626DBF-AFF9-4F1F-BE1B-8D3DDE97A6AE}" type="datetimeFigureOut">
              <a:rPr lang="en-IN" smtClean="0"/>
              <a:t>10/04/2022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128847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88930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59071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6655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626DBF-AFF9-4F1F-BE1B-8D3DDE97A6AE}" type="datetimeFigureOut">
              <a:rPr lang="en-IN" smtClean="0"/>
              <a:t>10/04/2022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331376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626DBF-AFF9-4F1F-BE1B-8D3DDE97A6AE}"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309516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626DBF-AFF9-4F1F-BE1B-8D3DDE97A6AE}" type="datetimeFigureOut">
              <a:rPr lang="en-IN" smtClean="0"/>
              <a:t>10/04/2022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218384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626DBF-AFF9-4F1F-BE1B-8D3DDE97A6AE}" type="datetimeFigureOut">
              <a:rPr lang="en-IN" smtClean="0"/>
              <a:t>10/04/2022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74485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26DBF-AFF9-4F1F-BE1B-8D3DDE97A6AE}" type="datetimeFigureOut">
              <a:rPr lang="en-IN" smtClean="0"/>
              <a:t>10/04/2022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147715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626DBF-AFF9-4F1F-BE1B-8D3DDE97A6AE}" type="datetimeFigureOut">
              <a:rPr lang="en-IN" smtClean="0"/>
              <a:t>10/04/2022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361853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6E626DBF-AFF9-4F1F-BE1B-8D3DDE97A6AE}" type="datetimeFigureOut">
              <a:rPr lang="en-IN" smtClean="0"/>
              <a:t>10/04/2022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832EB2D4-AD5C-43AF-BF1C-6CAB9D7B6A66}" type="slidenum">
              <a:rPr lang="en-IN" smtClean="0"/>
              <a:t>‹#›</a:t>
            </a:fld>
            <a:endParaRPr lang="en-IN"/>
          </a:p>
        </p:txBody>
      </p:sp>
    </p:spTree>
    <p:extLst>
      <p:ext uri="{BB962C8B-B14F-4D97-AF65-F5344CB8AC3E}">
        <p14:creationId xmlns:p14="http://schemas.microsoft.com/office/powerpoint/2010/main" val="29517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E626DBF-AFF9-4F1F-BE1B-8D3DDE97A6AE}" type="datetimeFigureOut">
              <a:rPr lang="en-IN" smtClean="0"/>
              <a:t>10/04/2022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32EB2D4-AD5C-43AF-BF1C-6CAB9D7B6A66}" type="slidenum">
              <a:rPr lang="en-IN" smtClean="0"/>
              <a:t>‹#›</a:t>
            </a:fld>
            <a:endParaRPr lang="en-IN"/>
          </a:p>
        </p:txBody>
      </p:sp>
    </p:spTree>
    <p:extLst>
      <p:ext uri="{BB962C8B-B14F-4D97-AF65-F5344CB8AC3E}">
        <p14:creationId xmlns:p14="http://schemas.microsoft.com/office/powerpoint/2010/main" val="41759831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Introduction | LaptrinhX">
            <a:extLst>
              <a:ext uri="{FF2B5EF4-FFF2-40B4-BE49-F238E27FC236}">
                <a16:creationId xmlns:a16="http://schemas.microsoft.com/office/drawing/2014/main" id="{E126C74A-BAE9-40A1-8B5D-0AD278BFB6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34"/>
          <a:stretch/>
        </p:blipFill>
        <p:spPr bwMode="auto">
          <a:xfrm>
            <a:off x="2493235" y="2711584"/>
            <a:ext cx="7205529" cy="405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7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Singularity - 2045: The Year Man Becomes Immortal - TIME">
            <a:extLst>
              <a:ext uri="{FF2B5EF4-FFF2-40B4-BE49-F238E27FC236}">
                <a16:creationId xmlns:a16="http://schemas.microsoft.com/office/drawing/2014/main" id="{E48EF49A-C8DE-42DB-AAE3-3534774C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942975"/>
            <a:ext cx="9048750" cy="4972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053F4F-048F-4F69-B367-56568F3E30FB}"/>
              </a:ext>
            </a:extLst>
          </p:cNvPr>
          <p:cNvSpPr txBox="1"/>
          <p:nvPr/>
        </p:nvSpPr>
        <p:spPr>
          <a:xfrm>
            <a:off x="1647825" y="6286500"/>
            <a:ext cx="2990850" cy="369332"/>
          </a:xfrm>
          <a:prstGeom prst="rect">
            <a:avLst/>
          </a:prstGeom>
          <a:noFill/>
        </p:spPr>
        <p:txBody>
          <a:bodyPr wrap="square" rtlCol="0">
            <a:spAutoFit/>
          </a:bodyPr>
          <a:lstStyle/>
          <a:p>
            <a:r>
              <a:rPr lang="en-US" dirty="0"/>
              <a:t>Moore’ Law</a:t>
            </a:r>
            <a:endParaRPr lang="en-IN" dirty="0"/>
          </a:p>
        </p:txBody>
      </p:sp>
    </p:spTree>
    <p:extLst>
      <p:ext uri="{BB962C8B-B14F-4D97-AF65-F5344CB8AC3E}">
        <p14:creationId xmlns:p14="http://schemas.microsoft.com/office/powerpoint/2010/main" val="59638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e Godfather of Deep Learning. Geoffrey Hinton is one of the geniuses… |  by Vin Busquet | Medium">
            <a:extLst>
              <a:ext uri="{FF2B5EF4-FFF2-40B4-BE49-F238E27FC236}">
                <a16:creationId xmlns:a16="http://schemas.microsoft.com/office/drawing/2014/main" id="{2E1BAF6E-5033-43A2-B6C7-277FED440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879" y="119728"/>
            <a:ext cx="10096241" cy="62810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07A101-5AA3-4C76-A65F-FA5D8C2D7E37}"/>
              </a:ext>
            </a:extLst>
          </p:cNvPr>
          <p:cNvSpPr txBox="1"/>
          <p:nvPr/>
        </p:nvSpPr>
        <p:spPr>
          <a:xfrm>
            <a:off x="1047879" y="6368940"/>
            <a:ext cx="8136294" cy="369332"/>
          </a:xfrm>
          <a:prstGeom prst="rect">
            <a:avLst/>
          </a:prstGeom>
          <a:noFill/>
        </p:spPr>
        <p:txBody>
          <a:bodyPr wrap="square" rtlCol="0">
            <a:spAutoFit/>
          </a:bodyPr>
          <a:lstStyle/>
          <a:p>
            <a:r>
              <a:rPr lang="en-US" b="1" dirty="0"/>
              <a:t>Geoffrey Hinton </a:t>
            </a:r>
            <a:r>
              <a:rPr lang="en-US" dirty="0"/>
              <a:t>– Did research in deep learning in the 80s.</a:t>
            </a:r>
            <a:endParaRPr lang="en-IN" dirty="0"/>
          </a:p>
        </p:txBody>
      </p:sp>
    </p:spTree>
    <p:extLst>
      <p:ext uri="{BB962C8B-B14F-4D97-AF65-F5344CB8AC3E}">
        <p14:creationId xmlns:p14="http://schemas.microsoft.com/office/powerpoint/2010/main" val="244276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2" name="TextBox 1">
            <a:extLst>
              <a:ext uri="{FF2B5EF4-FFF2-40B4-BE49-F238E27FC236}">
                <a16:creationId xmlns:a16="http://schemas.microsoft.com/office/drawing/2014/main" id="{E3053F4F-048F-4F69-B367-56568F3E30FB}"/>
              </a:ext>
            </a:extLst>
          </p:cNvPr>
          <p:cNvSpPr txBox="1"/>
          <p:nvPr/>
        </p:nvSpPr>
        <p:spPr>
          <a:xfrm>
            <a:off x="1409700" y="4533900"/>
            <a:ext cx="44862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Mimic how the human brain operates.</a:t>
            </a:r>
          </a:p>
          <a:p>
            <a:pPr marL="285750" indent="-285750">
              <a:buFont typeface="Arial" panose="020B0604020202020204" pitchFamily="34" charset="0"/>
              <a:buChar char="•"/>
            </a:pPr>
            <a:r>
              <a:rPr lang="en-US" dirty="0"/>
              <a:t>Human brain can learn, adapt skills and apply them.</a:t>
            </a:r>
          </a:p>
          <a:p>
            <a:pPr marL="285750" indent="-285750">
              <a:buFont typeface="Arial" panose="020B0604020202020204" pitchFamily="34" charset="0"/>
              <a:buChar char="•"/>
            </a:pPr>
            <a:r>
              <a:rPr lang="en-US" dirty="0"/>
              <a:t>Approximately 100 billion neurons in human brain. Each connected to a 1000 of its neighbors.</a:t>
            </a:r>
            <a:endParaRPr lang="en-IN" dirty="0"/>
          </a:p>
        </p:txBody>
      </p:sp>
      <p:pic>
        <p:nvPicPr>
          <p:cNvPr id="8194" name="Picture 2" descr="Structure and types of neuron (The nervous tissue) - Online Science Notes">
            <a:extLst>
              <a:ext uri="{FF2B5EF4-FFF2-40B4-BE49-F238E27FC236}">
                <a16:creationId xmlns:a16="http://schemas.microsoft.com/office/drawing/2014/main" id="{2EBE678F-5DB5-41F8-A949-BB4E4DBD2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859" y="1771012"/>
            <a:ext cx="4124131" cy="30930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ervous tissue">
            <a:extLst>
              <a:ext uri="{FF2B5EF4-FFF2-40B4-BE49-F238E27FC236}">
                <a16:creationId xmlns:a16="http://schemas.microsoft.com/office/drawing/2014/main" id="{8ED404AE-4ECE-4A17-A29B-4675F3463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7" y="2188849"/>
            <a:ext cx="30480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3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6A4A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y the First Drawings of Neurons Were Defaced | Quanta Magazine">
            <a:extLst>
              <a:ext uri="{FF2B5EF4-FFF2-40B4-BE49-F238E27FC236}">
                <a16:creationId xmlns:a16="http://schemas.microsoft.com/office/drawing/2014/main" id="{68594E3F-2B77-4D7D-A376-2055C21D39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1" r="6525"/>
          <a:stretch/>
        </p:blipFill>
        <p:spPr bwMode="auto">
          <a:xfrm>
            <a:off x="4369056" y="480060"/>
            <a:ext cx="3611507"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7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4" name="Rectangle 3">
            <a:extLst>
              <a:ext uri="{FF2B5EF4-FFF2-40B4-BE49-F238E27FC236}">
                <a16:creationId xmlns:a16="http://schemas.microsoft.com/office/drawing/2014/main" id="{92F05FEA-D676-40A4-8D1C-5A4BF886D3C0}"/>
              </a:ext>
            </a:extLst>
          </p:cNvPr>
          <p:cNvSpPr/>
          <p:nvPr/>
        </p:nvSpPr>
        <p:spPr>
          <a:xfrm>
            <a:off x="4122546" y="347766"/>
            <a:ext cx="394691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The neuron</a:t>
            </a:r>
          </a:p>
        </p:txBody>
      </p:sp>
      <p:sp>
        <p:nvSpPr>
          <p:cNvPr id="2" name="AutoShape 2" descr="Molecular Details of Brain Injury Revealed | Biocompare.com">
            <a:extLst>
              <a:ext uri="{FF2B5EF4-FFF2-40B4-BE49-F238E27FC236}">
                <a16:creationId xmlns:a16="http://schemas.microsoft.com/office/drawing/2014/main" id="{3E719775-3673-4664-9A28-D8FBE820E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Molecular Details of Brain Injury Revealed | Biocompare.com">
            <a:extLst>
              <a:ext uri="{FF2B5EF4-FFF2-40B4-BE49-F238E27FC236}">
                <a16:creationId xmlns:a16="http://schemas.microsoft.com/office/drawing/2014/main" id="{E78EE31B-79D1-4631-8ED9-9624BD008B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Molecular Details of Brain Injury Revealed | Biocompare.com">
            <a:extLst>
              <a:ext uri="{FF2B5EF4-FFF2-40B4-BE49-F238E27FC236}">
                <a16:creationId xmlns:a16="http://schemas.microsoft.com/office/drawing/2014/main" id="{1B6C12F1-C9D6-43CB-A13F-2FCDC674473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Molecular Details of Brain Injury Revealed | Biocompare.com">
            <a:extLst>
              <a:ext uri="{FF2B5EF4-FFF2-40B4-BE49-F238E27FC236}">
                <a16:creationId xmlns:a16="http://schemas.microsoft.com/office/drawing/2014/main" id="{B35D48A0-9F22-4382-B207-3085E11B4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787" y="2046061"/>
            <a:ext cx="6223225" cy="276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01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4" name="Rectangle 3">
            <a:extLst>
              <a:ext uri="{FF2B5EF4-FFF2-40B4-BE49-F238E27FC236}">
                <a16:creationId xmlns:a16="http://schemas.microsoft.com/office/drawing/2014/main" id="{92F05FEA-D676-40A4-8D1C-5A4BF886D3C0}"/>
              </a:ext>
            </a:extLst>
          </p:cNvPr>
          <p:cNvSpPr/>
          <p:nvPr/>
        </p:nvSpPr>
        <p:spPr>
          <a:xfrm>
            <a:off x="3410008" y="347766"/>
            <a:ext cx="537198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Deep Learning</a:t>
            </a:r>
          </a:p>
        </p:txBody>
      </p:sp>
      <p:sp>
        <p:nvSpPr>
          <p:cNvPr id="2" name="AutoShape 2" descr="Molecular Details of Brain Injury Revealed | Biocompare.com">
            <a:extLst>
              <a:ext uri="{FF2B5EF4-FFF2-40B4-BE49-F238E27FC236}">
                <a16:creationId xmlns:a16="http://schemas.microsoft.com/office/drawing/2014/main" id="{3E719775-3673-4664-9A28-D8FBE820E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Molecular Details of Brain Injury Revealed | Biocompare.com">
            <a:extLst>
              <a:ext uri="{FF2B5EF4-FFF2-40B4-BE49-F238E27FC236}">
                <a16:creationId xmlns:a16="http://schemas.microsoft.com/office/drawing/2014/main" id="{E78EE31B-79D1-4631-8ED9-9624BD008B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Molecular Details of Brain Injury Revealed | Biocompare.com">
            <a:extLst>
              <a:ext uri="{FF2B5EF4-FFF2-40B4-BE49-F238E27FC236}">
                <a16:creationId xmlns:a16="http://schemas.microsoft.com/office/drawing/2014/main" id="{1B6C12F1-C9D6-43CB-A13F-2FCDC674473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2" descr="Learn Neuron in 4 minutes.">
            <a:extLst>
              <a:ext uri="{FF2B5EF4-FFF2-40B4-BE49-F238E27FC236}">
                <a16:creationId xmlns:a16="http://schemas.microsoft.com/office/drawing/2014/main" id="{548A180A-D352-4569-8776-E3CCDF6C2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831" y="-16503"/>
            <a:ext cx="8948737" cy="689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4" name="Rectangle 3">
            <a:extLst>
              <a:ext uri="{FF2B5EF4-FFF2-40B4-BE49-F238E27FC236}">
                <a16:creationId xmlns:a16="http://schemas.microsoft.com/office/drawing/2014/main" id="{92F05FEA-D676-40A4-8D1C-5A4BF886D3C0}"/>
              </a:ext>
            </a:extLst>
          </p:cNvPr>
          <p:cNvSpPr/>
          <p:nvPr/>
        </p:nvSpPr>
        <p:spPr>
          <a:xfrm>
            <a:off x="3410008" y="347766"/>
            <a:ext cx="537198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Deep Learning</a:t>
            </a:r>
          </a:p>
        </p:txBody>
      </p:sp>
      <p:sp>
        <p:nvSpPr>
          <p:cNvPr id="2" name="AutoShape 2" descr="Molecular Details of Brain Injury Revealed | Biocompare.com">
            <a:extLst>
              <a:ext uri="{FF2B5EF4-FFF2-40B4-BE49-F238E27FC236}">
                <a16:creationId xmlns:a16="http://schemas.microsoft.com/office/drawing/2014/main" id="{3E719775-3673-4664-9A28-D8FBE820E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Molecular Details of Brain Injury Revealed | Biocompare.com">
            <a:extLst>
              <a:ext uri="{FF2B5EF4-FFF2-40B4-BE49-F238E27FC236}">
                <a16:creationId xmlns:a16="http://schemas.microsoft.com/office/drawing/2014/main" id="{E78EE31B-79D1-4631-8ED9-9624BD008B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Molecular Details of Brain Injury Revealed | Biocompare.com">
            <a:extLst>
              <a:ext uri="{FF2B5EF4-FFF2-40B4-BE49-F238E27FC236}">
                <a16:creationId xmlns:a16="http://schemas.microsoft.com/office/drawing/2014/main" id="{1B6C12F1-C9D6-43CB-A13F-2FCDC674473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4" descr="Chemical synapse - Wikipedia">
            <a:extLst>
              <a:ext uri="{FF2B5EF4-FFF2-40B4-BE49-F238E27FC236}">
                <a16:creationId xmlns:a16="http://schemas.microsoft.com/office/drawing/2014/main" id="{B09D686A-1436-4D37-839B-6EDA78E05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00025"/>
            <a:ext cx="5181600" cy="64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2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881356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3495339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90766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e Difference Between AI, Machine Learning, and Deep Learning? | NVIDIA  Blog">
            <a:extLst>
              <a:ext uri="{FF2B5EF4-FFF2-40B4-BE49-F238E27FC236}">
                <a16:creationId xmlns:a16="http://schemas.microsoft.com/office/drawing/2014/main" id="{FB2BB750-449E-49E6-A708-2A11BA771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57163"/>
            <a:ext cx="10287000" cy="65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59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2651104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3520523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962275" y="1500188"/>
            <a:ext cx="2724150" cy="3300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2690813"/>
            <a:ext cx="2724150" cy="21097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962275" y="3957639"/>
            <a:ext cx="2724150" cy="8429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962275" y="4800602"/>
            <a:ext cx="2724150" cy="4238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844375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962275" y="1500188"/>
            <a:ext cx="2724150" cy="3300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2690813"/>
            <a:ext cx="2724150" cy="21097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962275" y="3957639"/>
            <a:ext cx="2724150" cy="8429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962275" y="4800602"/>
            <a:ext cx="2724150" cy="4238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4924E06-42E4-4755-B9E8-18FC33D90ECD}"/>
              </a:ext>
            </a:extLst>
          </p:cNvPr>
          <p:cNvCxnSpPr>
            <a:cxnSpLocks/>
            <a:stCxn id="21" idx="6"/>
            <a:endCxn id="26" idx="2"/>
          </p:cNvCxnSpPr>
          <p:nvPr/>
        </p:nvCxnSpPr>
        <p:spPr>
          <a:xfrm>
            <a:off x="65055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A230040E-B7ED-4C19-BD78-1C899282BCBE}"/>
              </a:ext>
            </a:extLst>
          </p:cNvPr>
          <p:cNvCxnSpPr>
            <a:cxnSpLocks/>
            <a:stCxn id="18" idx="6"/>
            <a:endCxn id="26" idx="2"/>
          </p:cNvCxnSpPr>
          <p:nvPr/>
        </p:nvCxnSpPr>
        <p:spPr>
          <a:xfrm flipV="1">
            <a:off x="65055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C011CD3-E0B5-49D8-9DBA-CE91B36BC651}"/>
              </a:ext>
            </a:extLst>
          </p:cNvPr>
          <p:cNvCxnSpPr>
            <a:cxnSpLocks/>
            <a:stCxn id="19" idx="6"/>
            <a:endCxn id="26" idx="2"/>
          </p:cNvCxnSpPr>
          <p:nvPr/>
        </p:nvCxnSpPr>
        <p:spPr>
          <a:xfrm flipV="1">
            <a:off x="65055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153D7B2-C6A1-4835-8935-B6B18AD044B4}"/>
              </a:ext>
            </a:extLst>
          </p:cNvPr>
          <p:cNvCxnSpPr>
            <a:cxnSpLocks/>
            <a:stCxn id="20" idx="6"/>
            <a:endCxn id="26" idx="2"/>
          </p:cNvCxnSpPr>
          <p:nvPr/>
        </p:nvCxnSpPr>
        <p:spPr>
          <a:xfrm>
            <a:off x="65055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3406172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97F85D7E-EC3B-4112-A979-77BF30C39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38" y="745283"/>
            <a:ext cx="8945724" cy="5367434"/>
          </a:xfrm>
          <a:prstGeom prst="rect">
            <a:avLst/>
          </a:prstGeom>
        </p:spPr>
      </p:pic>
      <p:sp>
        <p:nvSpPr>
          <p:cNvPr id="3" name="TextBox 2">
            <a:extLst>
              <a:ext uri="{FF2B5EF4-FFF2-40B4-BE49-F238E27FC236}">
                <a16:creationId xmlns:a16="http://schemas.microsoft.com/office/drawing/2014/main" id="{BFFFA3F2-20F2-40B4-A063-F2F772C76A01}"/>
              </a:ext>
            </a:extLst>
          </p:cNvPr>
          <p:cNvSpPr txBox="1"/>
          <p:nvPr/>
        </p:nvSpPr>
        <p:spPr>
          <a:xfrm>
            <a:off x="1623138" y="6195527"/>
            <a:ext cx="8945724" cy="430887"/>
          </a:xfrm>
          <a:prstGeom prst="rect">
            <a:avLst/>
          </a:prstGeom>
          <a:noFill/>
        </p:spPr>
        <p:txBody>
          <a:bodyPr wrap="square" rtlCol="0">
            <a:spAutoFit/>
          </a:bodyPr>
          <a:lstStyle/>
          <a:p>
            <a:r>
              <a:rPr lang="en-US" sz="1100" dirty="0"/>
              <a:t>Source: </a:t>
            </a:r>
            <a:r>
              <a:rPr lang="en-IN" sz="1100" i="0" u="none" strike="noStrike" dirty="0">
                <a:effectLst/>
              </a:rPr>
              <a:t>Towards Data Science</a:t>
            </a:r>
            <a:r>
              <a:rPr lang="en-IN" sz="1100" u="none" strike="noStrike" dirty="0"/>
              <a:t> - </a:t>
            </a:r>
            <a:r>
              <a:rPr lang="en-IN" sz="1100" i="0" dirty="0">
                <a:effectLst/>
              </a:rPr>
              <a:t>How to build your own Neural Network from scratch in Python.</a:t>
            </a:r>
          </a:p>
          <a:p>
            <a:endParaRPr lang="en-IN" sz="1100" dirty="0"/>
          </a:p>
        </p:txBody>
      </p:sp>
    </p:spTree>
    <p:extLst>
      <p:ext uri="{BB962C8B-B14F-4D97-AF65-F5344CB8AC3E}">
        <p14:creationId xmlns:p14="http://schemas.microsoft.com/office/powerpoint/2010/main" val="280506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962275" y="1500188"/>
            <a:ext cx="2724150" cy="3300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2690813"/>
            <a:ext cx="2724150" cy="21097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962275" y="3957639"/>
            <a:ext cx="2724150" cy="8429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962275" y="4800602"/>
            <a:ext cx="2724150" cy="4238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4924E06-42E4-4755-B9E8-18FC33D90ECD}"/>
              </a:ext>
            </a:extLst>
          </p:cNvPr>
          <p:cNvCxnSpPr>
            <a:cxnSpLocks/>
            <a:stCxn id="21" idx="6"/>
            <a:endCxn id="26" idx="2"/>
          </p:cNvCxnSpPr>
          <p:nvPr/>
        </p:nvCxnSpPr>
        <p:spPr>
          <a:xfrm>
            <a:off x="65055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A230040E-B7ED-4C19-BD78-1C899282BCBE}"/>
              </a:ext>
            </a:extLst>
          </p:cNvPr>
          <p:cNvCxnSpPr>
            <a:cxnSpLocks/>
            <a:stCxn id="18" idx="6"/>
            <a:endCxn id="26" idx="2"/>
          </p:cNvCxnSpPr>
          <p:nvPr/>
        </p:nvCxnSpPr>
        <p:spPr>
          <a:xfrm flipV="1">
            <a:off x="65055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C011CD3-E0B5-49D8-9DBA-CE91B36BC651}"/>
              </a:ext>
            </a:extLst>
          </p:cNvPr>
          <p:cNvCxnSpPr>
            <a:cxnSpLocks/>
            <a:stCxn id="19" idx="6"/>
            <a:endCxn id="26" idx="2"/>
          </p:cNvCxnSpPr>
          <p:nvPr/>
        </p:nvCxnSpPr>
        <p:spPr>
          <a:xfrm flipV="1">
            <a:off x="65055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153D7B2-C6A1-4835-8935-B6B18AD044B4}"/>
              </a:ext>
            </a:extLst>
          </p:cNvPr>
          <p:cNvCxnSpPr>
            <a:cxnSpLocks/>
            <a:stCxn id="20" idx="6"/>
            <a:endCxn id="26" idx="2"/>
          </p:cNvCxnSpPr>
          <p:nvPr/>
        </p:nvCxnSpPr>
        <p:spPr>
          <a:xfrm>
            <a:off x="65055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spTree>
    <p:extLst>
      <p:ext uri="{BB962C8B-B14F-4D97-AF65-F5344CB8AC3E}">
        <p14:creationId xmlns:p14="http://schemas.microsoft.com/office/powerpoint/2010/main" val="3624480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33813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33813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33813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33813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1228725" y="16335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1228725" y="4376740"/>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1228725" y="3005138"/>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11028589" y="304240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104775" y="1918899"/>
            <a:ext cx="1733550" cy="276999"/>
          </a:xfrm>
          <a:prstGeom prst="rect">
            <a:avLst/>
          </a:prstGeom>
          <a:noFill/>
        </p:spPr>
        <p:txBody>
          <a:bodyPr wrap="square" rtlCol="0">
            <a:spAutoFit/>
          </a:bodyPr>
          <a:lstStyle/>
          <a:p>
            <a:r>
              <a:rPr lang="en-US" sz="1200" dirty="0"/>
              <a:t>Input value 1</a:t>
            </a:r>
            <a:endParaRPr lang="en-IN" sz="1200"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822344" y="4118051"/>
            <a:ext cx="1733550" cy="276999"/>
          </a:xfrm>
          <a:prstGeom prst="rect">
            <a:avLst/>
          </a:prstGeom>
          <a:noFill/>
        </p:spPr>
        <p:txBody>
          <a:bodyPr wrap="square" rtlCol="0">
            <a:spAutoFit/>
          </a:bodyPr>
          <a:lstStyle/>
          <a:p>
            <a:r>
              <a:rPr lang="en-US" sz="1200" dirty="0"/>
              <a:t>Output value</a:t>
            </a:r>
            <a:endParaRPr lang="en-IN" sz="1200"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104775" y="4699368"/>
            <a:ext cx="1733550" cy="276999"/>
          </a:xfrm>
          <a:prstGeom prst="rect">
            <a:avLst/>
          </a:prstGeom>
          <a:noFill/>
        </p:spPr>
        <p:txBody>
          <a:bodyPr wrap="square" rtlCol="0">
            <a:spAutoFit/>
          </a:bodyPr>
          <a:lstStyle/>
          <a:p>
            <a:r>
              <a:rPr lang="en-US" sz="1200" dirty="0"/>
              <a:t>Input value 3</a:t>
            </a:r>
            <a:endParaRPr lang="en-IN" sz="1200"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104775" y="3327767"/>
            <a:ext cx="1733550" cy="276999"/>
          </a:xfrm>
          <a:prstGeom prst="rect">
            <a:avLst/>
          </a:prstGeom>
          <a:noFill/>
        </p:spPr>
        <p:txBody>
          <a:bodyPr wrap="square" rtlCol="0">
            <a:spAutoFit/>
          </a:bodyPr>
          <a:lstStyle/>
          <a:p>
            <a:r>
              <a:rPr lang="en-US" sz="1200" dirty="0"/>
              <a:t>Input value 2</a:t>
            </a:r>
            <a:endParaRPr lang="en-IN" sz="1200" dirty="0"/>
          </a:p>
        </p:txBody>
      </p:sp>
      <p:sp>
        <p:nvSpPr>
          <p:cNvPr id="33" name="Oval 32">
            <a:extLst>
              <a:ext uri="{FF2B5EF4-FFF2-40B4-BE49-F238E27FC236}">
                <a16:creationId xmlns:a16="http://schemas.microsoft.com/office/drawing/2014/main" id="{D4123602-BE98-460A-BC52-96C88E48B104}"/>
              </a:ext>
            </a:extLst>
          </p:cNvPr>
          <p:cNvSpPr/>
          <p:nvPr/>
        </p:nvSpPr>
        <p:spPr>
          <a:xfrm>
            <a:off x="6257925" y="479360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04AC4D7-3034-44B2-8DC0-2C9CED8BC228}"/>
              </a:ext>
            </a:extLst>
          </p:cNvPr>
          <p:cNvSpPr/>
          <p:nvPr/>
        </p:nvSpPr>
        <p:spPr>
          <a:xfrm>
            <a:off x="6257925" y="352677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D47065C-3C92-46A2-967E-A4819AC5BE81}"/>
              </a:ext>
            </a:extLst>
          </p:cNvPr>
          <p:cNvSpPr/>
          <p:nvPr/>
        </p:nvSpPr>
        <p:spPr>
          <a:xfrm>
            <a:off x="6257925" y="225995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9AC8917C-C668-4F89-AF37-3630A8C41B0C}"/>
              </a:ext>
            </a:extLst>
          </p:cNvPr>
          <p:cNvSpPr/>
          <p:nvPr/>
        </p:nvSpPr>
        <p:spPr>
          <a:xfrm>
            <a:off x="6257925" y="106932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0199C41-0DEC-4161-8B94-0D4C819DF63C}"/>
              </a:ext>
            </a:extLst>
          </p:cNvPr>
          <p:cNvSpPr/>
          <p:nvPr/>
        </p:nvSpPr>
        <p:spPr>
          <a:xfrm>
            <a:off x="4819650" y="4795451"/>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9ADBD69-2DBB-452D-AFBE-8DDA712FA4BB}"/>
              </a:ext>
            </a:extLst>
          </p:cNvPr>
          <p:cNvSpPr/>
          <p:nvPr/>
        </p:nvSpPr>
        <p:spPr>
          <a:xfrm>
            <a:off x="4819650" y="35286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4B86B85F-76A0-416C-944A-4A04BADC2591}"/>
              </a:ext>
            </a:extLst>
          </p:cNvPr>
          <p:cNvSpPr/>
          <p:nvPr/>
        </p:nvSpPr>
        <p:spPr>
          <a:xfrm>
            <a:off x="4819650" y="226179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7072EC6D-DB46-4E40-B01C-56C3A8F3573B}"/>
              </a:ext>
            </a:extLst>
          </p:cNvPr>
          <p:cNvSpPr/>
          <p:nvPr/>
        </p:nvSpPr>
        <p:spPr>
          <a:xfrm>
            <a:off x="4819650" y="1071174"/>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E4D3F4CE-2575-4EDC-8F85-5C4818B189D3}"/>
              </a:ext>
            </a:extLst>
          </p:cNvPr>
          <p:cNvSpPr/>
          <p:nvPr/>
        </p:nvSpPr>
        <p:spPr>
          <a:xfrm>
            <a:off x="7696200" y="478796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E370E34B-F229-4E0F-8B68-D4D5A9E95858}"/>
              </a:ext>
            </a:extLst>
          </p:cNvPr>
          <p:cNvSpPr/>
          <p:nvPr/>
        </p:nvSpPr>
        <p:spPr>
          <a:xfrm>
            <a:off x="7696200" y="352113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8386B143-16B6-417D-8623-5D6D6D5B318F}"/>
              </a:ext>
            </a:extLst>
          </p:cNvPr>
          <p:cNvSpPr/>
          <p:nvPr/>
        </p:nvSpPr>
        <p:spPr>
          <a:xfrm>
            <a:off x="7696200" y="225431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95157E2-8687-471A-94F7-A59B6A4E7191}"/>
              </a:ext>
            </a:extLst>
          </p:cNvPr>
          <p:cNvSpPr/>
          <p:nvPr/>
        </p:nvSpPr>
        <p:spPr>
          <a:xfrm>
            <a:off x="7696200" y="106368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35195FDD-73C6-43F4-9028-D9CF23F87DFE}"/>
              </a:ext>
            </a:extLst>
          </p:cNvPr>
          <p:cNvSpPr/>
          <p:nvPr/>
        </p:nvSpPr>
        <p:spPr>
          <a:xfrm>
            <a:off x="91344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EAE80A86-1BC4-403D-A376-EE92313E0805}"/>
              </a:ext>
            </a:extLst>
          </p:cNvPr>
          <p:cNvSpPr/>
          <p:nvPr/>
        </p:nvSpPr>
        <p:spPr>
          <a:xfrm>
            <a:off x="91344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BE76D347-7943-4812-BDB9-E5DF9D708DA7}"/>
              </a:ext>
            </a:extLst>
          </p:cNvPr>
          <p:cNvSpPr/>
          <p:nvPr/>
        </p:nvSpPr>
        <p:spPr>
          <a:xfrm>
            <a:off x="91344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9A237D02-369A-4EFA-838C-0C6844FF0FEB}"/>
              </a:ext>
            </a:extLst>
          </p:cNvPr>
          <p:cNvSpPr/>
          <p:nvPr/>
        </p:nvSpPr>
        <p:spPr>
          <a:xfrm>
            <a:off x="91344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86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33813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33813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33813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33813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1228725" y="16335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1228725" y="4376740"/>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1228725" y="3005138"/>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11028589" y="304240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047875" y="1500188"/>
            <a:ext cx="1333500" cy="5572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047875" y="2057400"/>
            <a:ext cx="1333500" cy="6334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047875" y="2057400"/>
            <a:ext cx="1333500" cy="19002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047875" y="2057400"/>
            <a:ext cx="1333500" cy="31670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047875" y="3429001"/>
            <a:ext cx="1333500" cy="52863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047875" y="2690813"/>
            <a:ext cx="1333500" cy="73818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047875" y="1500188"/>
            <a:ext cx="1333500" cy="19288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047875" y="3429001"/>
            <a:ext cx="1333500" cy="17954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047875" y="1500188"/>
            <a:ext cx="1333500" cy="330041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047875" y="2690813"/>
            <a:ext cx="1333500" cy="210979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047875" y="3957639"/>
            <a:ext cx="1333500" cy="8429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047875" y="4800603"/>
            <a:ext cx="1333500" cy="42386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104775" y="1918899"/>
            <a:ext cx="1733550" cy="276999"/>
          </a:xfrm>
          <a:prstGeom prst="rect">
            <a:avLst/>
          </a:prstGeom>
          <a:noFill/>
        </p:spPr>
        <p:txBody>
          <a:bodyPr wrap="square" rtlCol="0">
            <a:spAutoFit/>
          </a:bodyPr>
          <a:lstStyle/>
          <a:p>
            <a:r>
              <a:rPr lang="en-US" sz="1200" dirty="0"/>
              <a:t>Input value 1</a:t>
            </a:r>
            <a:endParaRPr lang="en-IN" sz="1200"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822344" y="4118051"/>
            <a:ext cx="1733550" cy="276999"/>
          </a:xfrm>
          <a:prstGeom prst="rect">
            <a:avLst/>
          </a:prstGeom>
          <a:noFill/>
        </p:spPr>
        <p:txBody>
          <a:bodyPr wrap="square" rtlCol="0">
            <a:spAutoFit/>
          </a:bodyPr>
          <a:lstStyle/>
          <a:p>
            <a:r>
              <a:rPr lang="en-US" sz="1200" dirty="0"/>
              <a:t>Output value</a:t>
            </a:r>
            <a:endParaRPr lang="en-IN" sz="1200"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104775" y="4699368"/>
            <a:ext cx="1733550" cy="276999"/>
          </a:xfrm>
          <a:prstGeom prst="rect">
            <a:avLst/>
          </a:prstGeom>
          <a:noFill/>
        </p:spPr>
        <p:txBody>
          <a:bodyPr wrap="square" rtlCol="0">
            <a:spAutoFit/>
          </a:bodyPr>
          <a:lstStyle/>
          <a:p>
            <a:r>
              <a:rPr lang="en-US" sz="1200" dirty="0"/>
              <a:t>Input value 3</a:t>
            </a:r>
            <a:endParaRPr lang="en-IN" sz="1200"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104775" y="3327767"/>
            <a:ext cx="1733550" cy="276999"/>
          </a:xfrm>
          <a:prstGeom prst="rect">
            <a:avLst/>
          </a:prstGeom>
          <a:noFill/>
        </p:spPr>
        <p:txBody>
          <a:bodyPr wrap="square" rtlCol="0">
            <a:spAutoFit/>
          </a:bodyPr>
          <a:lstStyle/>
          <a:p>
            <a:r>
              <a:rPr lang="en-US" sz="1200" dirty="0"/>
              <a:t>Input value 2</a:t>
            </a:r>
            <a:endParaRPr lang="en-IN" sz="1200" dirty="0"/>
          </a:p>
        </p:txBody>
      </p:sp>
      <p:sp>
        <p:nvSpPr>
          <p:cNvPr id="33" name="Oval 32">
            <a:extLst>
              <a:ext uri="{FF2B5EF4-FFF2-40B4-BE49-F238E27FC236}">
                <a16:creationId xmlns:a16="http://schemas.microsoft.com/office/drawing/2014/main" id="{D4123602-BE98-460A-BC52-96C88E48B104}"/>
              </a:ext>
            </a:extLst>
          </p:cNvPr>
          <p:cNvSpPr/>
          <p:nvPr/>
        </p:nvSpPr>
        <p:spPr>
          <a:xfrm>
            <a:off x="6257925" y="479360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04AC4D7-3034-44B2-8DC0-2C9CED8BC228}"/>
              </a:ext>
            </a:extLst>
          </p:cNvPr>
          <p:cNvSpPr/>
          <p:nvPr/>
        </p:nvSpPr>
        <p:spPr>
          <a:xfrm>
            <a:off x="6257925" y="352677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D47065C-3C92-46A2-967E-A4819AC5BE81}"/>
              </a:ext>
            </a:extLst>
          </p:cNvPr>
          <p:cNvSpPr/>
          <p:nvPr/>
        </p:nvSpPr>
        <p:spPr>
          <a:xfrm>
            <a:off x="6257925" y="225995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9AC8917C-C668-4F89-AF37-3630A8C41B0C}"/>
              </a:ext>
            </a:extLst>
          </p:cNvPr>
          <p:cNvSpPr/>
          <p:nvPr/>
        </p:nvSpPr>
        <p:spPr>
          <a:xfrm>
            <a:off x="6257925" y="106932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0199C41-0DEC-4161-8B94-0D4C819DF63C}"/>
              </a:ext>
            </a:extLst>
          </p:cNvPr>
          <p:cNvSpPr/>
          <p:nvPr/>
        </p:nvSpPr>
        <p:spPr>
          <a:xfrm>
            <a:off x="4819650" y="4795451"/>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9ADBD69-2DBB-452D-AFBE-8DDA712FA4BB}"/>
              </a:ext>
            </a:extLst>
          </p:cNvPr>
          <p:cNvSpPr/>
          <p:nvPr/>
        </p:nvSpPr>
        <p:spPr>
          <a:xfrm>
            <a:off x="4819650" y="35286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4B86B85F-76A0-416C-944A-4A04BADC2591}"/>
              </a:ext>
            </a:extLst>
          </p:cNvPr>
          <p:cNvSpPr/>
          <p:nvPr/>
        </p:nvSpPr>
        <p:spPr>
          <a:xfrm>
            <a:off x="4819650" y="226179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7072EC6D-DB46-4E40-B01C-56C3A8F3573B}"/>
              </a:ext>
            </a:extLst>
          </p:cNvPr>
          <p:cNvSpPr/>
          <p:nvPr/>
        </p:nvSpPr>
        <p:spPr>
          <a:xfrm>
            <a:off x="4819650" y="1071174"/>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E4D3F4CE-2575-4EDC-8F85-5C4818B189D3}"/>
              </a:ext>
            </a:extLst>
          </p:cNvPr>
          <p:cNvSpPr/>
          <p:nvPr/>
        </p:nvSpPr>
        <p:spPr>
          <a:xfrm>
            <a:off x="7696200" y="478796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E370E34B-F229-4E0F-8B68-D4D5A9E95858}"/>
              </a:ext>
            </a:extLst>
          </p:cNvPr>
          <p:cNvSpPr/>
          <p:nvPr/>
        </p:nvSpPr>
        <p:spPr>
          <a:xfrm>
            <a:off x="7696200" y="352113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8386B143-16B6-417D-8623-5D6D6D5B318F}"/>
              </a:ext>
            </a:extLst>
          </p:cNvPr>
          <p:cNvSpPr/>
          <p:nvPr/>
        </p:nvSpPr>
        <p:spPr>
          <a:xfrm>
            <a:off x="7696200" y="225431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95157E2-8687-471A-94F7-A59B6A4E7191}"/>
              </a:ext>
            </a:extLst>
          </p:cNvPr>
          <p:cNvSpPr/>
          <p:nvPr/>
        </p:nvSpPr>
        <p:spPr>
          <a:xfrm>
            <a:off x="7696200" y="106368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35195FDD-73C6-43F4-9028-D9CF23F87DFE}"/>
              </a:ext>
            </a:extLst>
          </p:cNvPr>
          <p:cNvSpPr/>
          <p:nvPr/>
        </p:nvSpPr>
        <p:spPr>
          <a:xfrm>
            <a:off x="91344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EAE80A86-1BC4-403D-A376-EE92313E0805}"/>
              </a:ext>
            </a:extLst>
          </p:cNvPr>
          <p:cNvSpPr/>
          <p:nvPr/>
        </p:nvSpPr>
        <p:spPr>
          <a:xfrm>
            <a:off x="91344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BE76D347-7943-4812-BDB9-E5DF9D708DA7}"/>
              </a:ext>
            </a:extLst>
          </p:cNvPr>
          <p:cNvSpPr/>
          <p:nvPr/>
        </p:nvSpPr>
        <p:spPr>
          <a:xfrm>
            <a:off x="91344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9A237D02-369A-4EFA-838C-0C6844FF0FEB}"/>
              </a:ext>
            </a:extLst>
          </p:cNvPr>
          <p:cNvSpPr/>
          <p:nvPr/>
        </p:nvSpPr>
        <p:spPr>
          <a:xfrm>
            <a:off x="91344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7" name="Straight Arrow Connector 106">
            <a:extLst>
              <a:ext uri="{FF2B5EF4-FFF2-40B4-BE49-F238E27FC236}">
                <a16:creationId xmlns:a16="http://schemas.microsoft.com/office/drawing/2014/main" id="{2B483AED-64C7-4068-860B-9860FCC6DF03}"/>
              </a:ext>
            </a:extLst>
          </p:cNvPr>
          <p:cNvCxnSpPr>
            <a:cxnSpLocks/>
            <a:stCxn id="21" idx="6"/>
            <a:endCxn id="59" idx="2"/>
          </p:cNvCxnSpPr>
          <p:nvPr/>
        </p:nvCxnSpPr>
        <p:spPr>
          <a:xfrm flipV="1">
            <a:off x="4200525" y="1495037"/>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3446DC13-AD9F-445C-A668-08781BEC7680}"/>
              </a:ext>
            </a:extLst>
          </p:cNvPr>
          <p:cNvCxnSpPr>
            <a:cxnSpLocks/>
            <a:stCxn id="21" idx="6"/>
            <a:endCxn id="53" idx="2"/>
          </p:cNvCxnSpPr>
          <p:nvPr/>
        </p:nvCxnSpPr>
        <p:spPr>
          <a:xfrm>
            <a:off x="4200525" y="1500188"/>
            <a:ext cx="619125" cy="118547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B216E085-9953-4F73-B608-D37F0FC9EAE8}"/>
              </a:ext>
            </a:extLst>
          </p:cNvPr>
          <p:cNvCxnSpPr>
            <a:cxnSpLocks/>
            <a:stCxn id="53" idx="6"/>
            <a:endCxn id="42" idx="2"/>
          </p:cNvCxnSpPr>
          <p:nvPr/>
        </p:nvCxnSpPr>
        <p:spPr>
          <a:xfrm flipV="1">
            <a:off x="5638800" y="1493191"/>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520DEF1B-651C-4ECF-ACAC-BB48A821061D}"/>
              </a:ext>
            </a:extLst>
          </p:cNvPr>
          <p:cNvCxnSpPr>
            <a:cxnSpLocks/>
            <a:stCxn id="21" idx="6"/>
            <a:endCxn id="52" idx="2"/>
          </p:cNvCxnSpPr>
          <p:nvPr/>
        </p:nvCxnSpPr>
        <p:spPr>
          <a:xfrm>
            <a:off x="4200525" y="1500188"/>
            <a:ext cx="619125" cy="245230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4C859A5B-478B-463C-813A-95D5D1B5EC9B}"/>
              </a:ext>
            </a:extLst>
          </p:cNvPr>
          <p:cNvCxnSpPr>
            <a:cxnSpLocks/>
            <a:stCxn id="59" idx="6"/>
            <a:endCxn id="39" idx="2"/>
          </p:cNvCxnSpPr>
          <p:nvPr/>
        </p:nvCxnSpPr>
        <p:spPr>
          <a:xfrm>
            <a:off x="5638800" y="1495037"/>
            <a:ext cx="619125" cy="245560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2016BD2F-C480-4A9C-A44B-A357AECF5AF0}"/>
              </a:ext>
            </a:extLst>
          </p:cNvPr>
          <p:cNvCxnSpPr>
            <a:cxnSpLocks/>
            <a:stCxn id="21" idx="6"/>
            <a:endCxn id="51" idx="2"/>
          </p:cNvCxnSpPr>
          <p:nvPr/>
        </p:nvCxnSpPr>
        <p:spPr>
          <a:xfrm>
            <a:off x="4200525" y="1500188"/>
            <a:ext cx="619125" cy="371912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D759DC4C-FE17-429C-AE24-7BFA62379A33}"/>
              </a:ext>
            </a:extLst>
          </p:cNvPr>
          <p:cNvCxnSpPr>
            <a:cxnSpLocks/>
            <a:stCxn id="59" idx="6"/>
            <a:endCxn id="41" idx="2"/>
          </p:cNvCxnSpPr>
          <p:nvPr/>
        </p:nvCxnSpPr>
        <p:spPr>
          <a:xfrm>
            <a:off x="5638800" y="1495037"/>
            <a:ext cx="619125" cy="118877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8F6B1209-C154-4EB8-9F15-ECAC78080E94}"/>
              </a:ext>
            </a:extLst>
          </p:cNvPr>
          <p:cNvCxnSpPr>
            <a:cxnSpLocks/>
            <a:stCxn id="59" idx="6"/>
            <a:endCxn id="42" idx="2"/>
          </p:cNvCxnSpPr>
          <p:nvPr/>
        </p:nvCxnSpPr>
        <p:spPr>
          <a:xfrm flipV="1">
            <a:off x="5638800" y="1493191"/>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FC3F0F22-A7AB-44CC-9ED9-5E68984DCF49}"/>
              </a:ext>
            </a:extLst>
          </p:cNvPr>
          <p:cNvCxnSpPr>
            <a:cxnSpLocks/>
            <a:stCxn id="53" idx="6"/>
            <a:endCxn id="41" idx="2"/>
          </p:cNvCxnSpPr>
          <p:nvPr/>
        </p:nvCxnSpPr>
        <p:spPr>
          <a:xfrm flipV="1">
            <a:off x="5638800" y="2683816"/>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5ED0CAE5-DC62-4BFF-B579-825677E0F688}"/>
              </a:ext>
            </a:extLst>
          </p:cNvPr>
          <p:cNvCxnSpPr>
            <a:cxnSpLocks/>
            <a:stCxn id="53" idx="6"/>
            <a:endCxn id="39" idx="2"/>
          </p:cNvCxnSpPr>
          <p:nvPr/>
        </p:nvCxnSpPr>
        <p:spPr>
          <a:xfrm>
            <a:off x="5638800" y="2685662"/>
            <a:ext cx="619125" cy="126498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92B55113-B6A5-48D9-9EEA-8102B23B4577}"/>
              </a:ext>
            </a:extLst>
          </p:cNvPr>
          <p:cNvCxnSpPr>
            <a:cxnSpLocks/>
            <a:stCxn id="18" idx="6"/>
            <a:endCxn id="59" idx="2"/>
          </p:cNvCxnSpPr>
          <p:nvPr/>
        </p:nvCxnSpPr>
        <p:spPr>
          <a:xfrm flipV="1">
            <a:off x="4200525" y="1495037"/>
            <a:ext cx="619125" cy="372942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a:extLst>
              <a:ext uri="{FF2B5EF4-FFF2-40B4-BE49-F238E27FC236}">
                <a16:creationId xmlns:a16="http://schemas.microsoft.com/office/drawing/2014/main" id="{429DACF8-B7D8-4800-A409-AD464E6FD3D4}"/>
              </a:ext>
            </a:extLst>
          </p:cNvPr>
          <p:cNvCxnSpPr>
            <a:cxnSpLocks/>
            <a:stCxn id="53" idx="6"/>
            <a:endCxn id="33" idx="2"/>
          </p:cNvCxnSpPr>
          <p:nvPr/>
        </p:nvCxnSpPr>
        <p:spPr>
          <a:xfrm>
            <a:off x="5638800" y="2685662"/>
            <a:ext cx="619125" cy="253180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0" name="Straight Arrow Connector 119">
            <a:extLst>
              <a:ext uri="{FF2B5EF4-FFF2-40B4-BE49-F238E27FC236}">
                <a16:creationId xmlns:a16="http://schemas.microsoft.com/office/drawing/2014/main" id="{228B9D03-0B6A-43E6-AAEA-ED4DCC2F4E29}"/>
              </a:ext>
            </a:extLst>
          </p:cNvPr>
          <p:cNvCxnSpPr>
            <a:cxnSpLocks/>
            <a:stCxn id="18" idx="6"/>
            <a:endCxn id="53" idx="2"/>
          </p:cNvCxnSpPr>
          <p:nvPr/>
        </p:nvCxnSpPr>
        <p:spPr>
          <a:xfrm flipV="1">
            <a:off x="4200525" y="2685662"/>
            <a:ext cx="619125" cy="253880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1" name="Straight Arrow Connector 120">
            <a:extLst>
              <a:ext uri="{FF2B5EF4-FFF2-40B4-BE49-F238E27FC236}">
                <a16:creationId xmlns:a16="http://schemas.microsoft.com/office/drawing/2014/main" id="{B2913363-365B-415D-A4A6-71AFD25A62E1}"/>
              </a:ext>
            </a:extLst>
          </p:cNvPr>
          <p:cNvCxnSpPr>
            <a:cxnSpLocks/>
            <a:stCxn id="18" idx="6"/>
            <a:endCxn id="52" idx="2"/>
          </p:cNvCxnSpPr>
          <p:nvPr/>
        </p:nvCxnSpPr>
        <p:spPr>
          <a:xfrm flipV="1">
            <a:off x="4200525" y="3952488"/>
            <a:ext cx="619125" cy="127197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08B77B9A-7541-4629-8C39-3C67C2CD06EC}"/>
              </a:ext>
            </a:extLst>
          </p:cNvPr>
          <p:cNvCxnSpPr>
            <a:cxnSpLocks/>
            <a:stCxn id="19" idx="6"/>
            <a:endCxn id="51" idx="2"/>
          </p:cNvCxnSpPr>
          <p:nvPr/>
        </p:nvCxnSpPr>
        <p:spPr>
          <a:xfrm>
            <a:off x="4200525" y="3957639"/>
            <a:ext cx="619125" cy="12616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3" name="Straight Arrow Connector 122">
            <a:extLst>
              <a:ext uri="{FF2B5EF4-FFF2-40B4-BE49-F238E27FC236}">
                <a16:creationId xmlns:a16="http://schemas.microsoft.com/office/drawing/2014/main" id="{C8AB1196-3DBA-4F6B-AFCA-633A88E42C2F}"/>
              </a:ext>
            </a:extLst>
          </p:cNvPr>
          <p:cNvCxnSpPr>
            <a:cxnSpLocks/>
            <a:stCxn id="18" idx="6"/>
            <a:endCxn id="51" idx="2"/>
          </p:cNvCxnSpPr>
          <p:nvPr/>
        </p:nvCxnSpPr>
        <p:spPr>
          <a:xfrm flipV="1">
            <a:off x="4200525" y="5219314"/>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A2DE725B-102F-4F22-8C52-193EAD067A91}"/>
              </a:ext>
            </a:extLst>
          </p:cNvPr>
          <p:cNvCxnSpPr>
            <a:cxnSpLocks/>
            <a:stCxn id="59" idx="6"/>
            <a:endCxn id="33" idx="2"/>
          </p:cNvCxnSpPr>
          <p:nvPr/>
        </p:nvCxnSpPr>
        <p:spPr>
          <a:xfrm>
            <a:off x="5638800" y="1495037"/>
            <a:ext cx="619125" cy="372243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75E1FFF0-0655-4639-8285-CEE21A0D27A6}"/>
              </a:ext>
            </a:extLst>
          </p:cNvPr>
          <p:cNvCxnSpPr>
            <a:cxnSpLocks/>
            <a:stCxn id="19" idx="6"/>
            <a:endCxn id="59" idx="2"/>
          </p:cNvCxnSpPr>
          <p:nvPr/>
        </p:nvCxnSpPr>
        <p:spPr>
          <a:xfrm flipV="1">
            <a:off x="4200525" y="1495037"/>
            <a:ext cx="619125" cy="246260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6" name="Straight Arrow Connector 125">
            <a:extLst>
              <a:ext uri="{FF2B5EF4-FFF2-40B4-BE49-F238E27FC236}">
                <a16:creationId xmlns:a16="http://schemas.microsoft.com/office/drawing/2014/main" id="{40434BAA-58A7-442E-B20D-A8E8F9A14B59}"/>
              </a:ext>
            </a:extLst>
          </p:cNvPr>
          <p:cNvCxnSpPr>
            <a:cxnSpLocks/>
            <a:stCxn id="19" idx="6"/>
            <a:endCxn id="53" idx="2"/>
          </p:cNvCxnSpPr>
          <p:nvPr/>
        </p:nvCxnSpPr>
        <p:spPr>
          <a:xfrm flipV="1">
            <a:off x="4200525" y="2685662"/>
            <a:ext cx="619125" cy="127197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DCDCFA87-4868-4C32-8ACE-64D037BF32F4}"/>
              </a:ext>
            </a:extLst>
          </p:cNvPr>
          <p:cNvCxnSpPr>
            <a:cxnSpLocks/>
            <a:stCxn id="19" idx="6"/>
            <a:endCxn id="52" idx="2"/>
          </p:cNvCxnSpPr>
          <p:nvPr/>
        </p:nvCxnSpPr>
        <p:spPr>
          <a:xfrm flipV="1">
            <a:off x="4200525" y="3952488"/>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72A849EA-F2CC-440E-8D1D-451681E5EB23}"/>
              </a:ext>
            </a:extLst>
          </p:cNvPr>
          <p:cNvCxnSpPr>
            <a:cxnSpLocks/>
            <a:stCxn id="20" idx="6"/>
            <a:endCxn id="51" idx="2"/>
          </p:cNvCxnSpPr>
          <p:nvPr/>
        </p:nvCxnSpPr>
        <p:spPr>
          <a:xfrm>
            <a:off x="4200525" y="2690813"/>
            <a:ext cx="619125" cy="252850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9" name="Straight Arrow Connector 128">
            <a:extLst>
              <a:ext uri="{FF2B5EF4-FFF2-40B4-BE49-F238E27FC236}">
                <a16:creationId xmlns:a16="http://schemas.microsoft.com/office/drawing/2014/main" id="{5810A775-D04E-4E47-87E0-6E3514A12AA1}"/>
              </a:ext>
            </a:extLst>
          </p:cNvPr>
          <p:cNvCxnSpPr>
            <a:cxnSpLocks/>
            <a:stCxn id="20" idx="6"/>
            <a:endCxn id="52" idx="2"/>
          </p:cNvCxnSpPr>
          <p:nvPr/>
        </p:nvCxnSpPr>
        <p:spPr>
          <a:xfrm>
            <a:off x="4200525" y="2690813"/>
            <a:ext cx="619125" cy="12616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30" name="Straight Arrow Connector 129">
            <a:extLst>
              <a:ext uri="{FF2B5EF4-FFF2-40B4-BE49-F238E27FC236}">
                <a16:creationId xmlns:a16="http://schemas.microsoft.com/office/drawing/2014/main" id="{063A0747-7B3F-454F-847B-2C83C0C8F83F}"/>
              </a:ext>
            </a:extLst>
          </p:cNvPr>
          <p:cNvCxnSpPr>
            <a:cxnSpLocks/>
            <a:stCxn id="20" idx="6"/>
            <a:endCxn id="53" idx="2"/>
          </p:cNvCxnSpPr>
          <p:nvPr/>
        </p:nvCxnSpPr>
        <p:spPr>
          <a:xfrm flipV="1">
            <a:off x="4200525" y="2685662"/>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04B38578-B2A5-4654-8F13-5C49AC9AC029}"/>
              </a:ext>
            </a:extLst>
          </p:cNvPr>
          <p:cNvCxnSpPr>
            <a:cxnSpLocks/>
            <a:stCxn id="20" idx="6"/>
            <a:endCxn id="59" idx="2"/>
          </p:cNvCxnSpPr>
          <p:nvPr/>
        </p:nvCxnSpPr>
        <p:spPr>
          <a:xfrm flipV="1">
            <a:off x="4200525" y="1495037"/>
            <a:ext cx="619125" cy="119577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D23B680B-C109-458A-BE38-A700B7F68E62}"/>
              </a:ext>
            </a:extLst>
          </p:cNvPr>
          <p:cNvCxnSpPr>
            <a:cxnSpLocks/>
            <a:stCxn id="52" idx="6"/>
            <a:endCxn id="42" idx="2"/>
          </p:cNvCxnSpPr>
          <p:nvPr/>
        </p:nvCxnSpPr>
        <p:spPr>
          <a:xfrm flipV="1">
            <a:off x="5638800" y="1493191"/>
            <a:ext cx="619125" cy="245929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731CFC34-3200-425D-85D7-CB36C559B56A}"/>
              </a:ext>
            </a:extLst>
          </p:cNvPr>
          <p:cNvCxnSpPr>
            <a:cxnSpLocks/>
            <a:stCxn id="52" idx="6"/>
            <a:endCxn id="39" idx="2"/>
          </p:cNvCxnSpPr>
          <p:nvPr/>
        </p:nvCxnSpPr>
        <p:spPr>
          <a:xfrm flipV="1">
            <a:off x="5638800" y="3950642"/>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A93463CC-6A9C-4C91-9BF1-957CB3466B54}"/>
              </a:ext>
            </a:extLst>
          </p:cNvPr>
          <p:cNvCxnSpPr>
            <a:cxnSpLocks/>
            <a:stCxn id="52" idx="6"/>
            <a:endCxn id="41" idx="2"/>
          </p:cNvCxnSpPr>
          <p:nvPr/>
        </p:nvCxnSpPr>
        <p:spPr>
          <a:xfrm flipV="1">
            <a:off x="5638800" y="2683816"/>
            <a:ext cx="619125" cy="126867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51FBA85-7A6B-4006-BD6D-D61870990A93}"/>
              </a:ext>
            </a:extLst>
          </p:cNvPr>
          <p:cNvCxnSpPr>
            <a:cxnSpLocks/>
            <a:stCxn id="51" idx="6"/>
            <a:endCxn id="33" idx="2"/>
          </p:cNvCxnSpPr>
          <p:nvPr/>
        </p:nvCxnSpPr>
        <p:spPr>
          <a:xfrm flipV="1">
            <a:off x="5638800" y="521746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2" name="Straight Arrow Connector 181">
            <a:extLst>
              <a:ext uri="{FF2B5EF4-FFF2-40B4-BE49-F238E27FC236}">
                <a16:creationId xmlns:a16="http://schemas.microsoft.com/office/drawing/2014/main" id="{D4BC1061-7C23-42E2-83E8-B31C166570E9}"/>
              </a:ext>
            </a:extLst>
          </p:cNvPr>
          <p:cNvCxnSpPr>
            <a:cxnSpLocks/>
            <a:stCxn id="52" idx="6"/>
            <a:endCxn id="33" idx="2"/>
          </p:cNvCxnSpPr>
          <p:nvPr/>
        </p:nvCxnSpPr>
        <p:spPr>
          <a:xfrm>
            <a:off x="5638800" y="3952488"/>
            <a:ext cx="619125" cy="126498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BFD4F4DA-9278-4888-A243-6AC48D4F3DB1}"/>
              </a:ext>
            </a:extLst>
          </p:cNvPr>
          <p:cNvCxnSpPr>
            <a:cxnSpLocks/>
            <a:stCxn id="51" idx="6"/>
            <a:endCxn id="41" idx="2"/>
          </p:cNvCxnSpPr>
          <p:nvPr/>
        </p:nvCxnSpPr>
        <p:spPr>
          <a:xfrm flipV="1">
            <a:off x="5638800" y="2683816"/>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4" name="Straight Arrow Connector 183">
            <a:extLst>
              <a:ext uri="{FF2B5EF4-FFF2-40B4-BE49-F238E27FC236}">
                <a16:creationId xmlns:a16="http://schemas.microsoft.com/office/drawing/2014/main" id="{E097EB9F-EDCC-462C-8A8D-D761B5BA0369}"/>
              </a:ext>
            </a:extLst>
          </p:cNvPr>
          <p:cNvCxnSpPr>
            <a:cxnSpLocks/>
            <a:endCxn id="39" idx="2"/>
          </p:cNvCxnSpPr>
          <p:nvPr/>
        </p:nvCxnSpPr>
        <p:spPr>
          <a:xfrm flipV="1">
            <a:off x="5643757" y="3950642"/>
            <a:ext cx="614168" cy="12685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576E62F0-A3B7-42D8-91AF-5B6B260865E3}"/>
              </a:ext>
            </a:extLst>
          </p:cNvPr>
          <p:cNvCxnSpPr>
            <a:cxnSpLocks/>
            <a:stCxn id="51" idx="6"/>
            <a:endCxn id="42" idx="2"/>
          </p:cNvCxnSpPr>
          <p:nvPr/>
        </p:nvCxnSpPr>
        <p:spPr>
          <a:xfrm flipV="1">
            <a:off x="5638800" y="1493191"/>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626419D0-DB58-48F9-8710-7FDE384376C8}"/>
              </a:ext>
            </a:extLst>
          </p:cNvPr>
          <p:cNvCxnSpPr>
            <a:cxnSpLocks/>
            <a:stCxn id="41" idx="6"/>
            <a:endCxn id="94" idx="2"/>
          </p:cNvCxnSpPr>
          <p:nvPr/>
        </p:nvCxnSpPr>
        <p:spPr>
          <a:xfrm>
            <a:off x="7077075" y="2683816"/>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58B986B8-6AE2-411B-B613-71466DE37DAB}"/>
              </a:ext>
            </a:extLst>
          </p:cNvPr>
          <p:cNvCxnSpPr>
            <a:cxnSpLocks/>
            <a:stCxn id="41" idx="6"/>
            <a:endCxn id="95" idx="2"/>
          </p:cNvCxnSpPr>
          <p:nvPr/>
        </p:nvCxnSpPr>
        <p:spPr>
          <a:xfrm flipV="1">
            <a:off x="7077075" y="2678176"/>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260E1E13-4E7B-4340-903E-80C61054C9AE}"/>
              </a:ext>
            </a:extLst>
          </p:cNvPr>
          <p:cNvCxnSpPr>
            <a:cxnSpLocks/>
            <a:stCxn id="41" idx="6"/>
            <a:endCxn id="93" idx="2"/>
          </p:cNvCxnSpPr>
          <p:nvPr/>
        </p:nvCxnSpPr>
        <p:spPr>
          <a:xfrm>
            <a:off x="7077075" y="2683816"/>
            <a:ext cx="619125" cy="25280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9" name="Straight Arrow Connector 188">
            <a:extLst>
              <a:ext uri="{FF2B5EF4-FFF2-40B4-BE49-F238E27FC236}">
                <a16:creationId xmlns:a16="http://schemas.microsoft.com/office/drawing/2014/main" id="{2A3F6BC8-FC99-4A7F-8072-229BEFF86BDE}"/>
              </a:ext>
            </a:extLst>
          </p:cNvPr>
          <p:cNvCxnSpPr>
            <a:cxnSpLocks/>
            <a:stCxn id="42" idx="6"/>
            <a:endCxn id="95" idx="2"/>
          </p:cNvCxnSpPr>
          <p:nvPr/>
        </p:nvCxnSpPr>
        <p:spPr>
          <a:xfrm>
            <a:off x="7077075" y="1493191"/>
            <a:ext cx="619125" cy="118498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0" name="Straight Arrow Connector 189">
            <a:extLst>
              <a:ext uri="{FF2B5EF4-FFF2-40B4-BE49-F238E27FC236}">
                <a16:creationId xmlns:a16="http://schemas.microsoft.com/office/drawing/2014/main" id="{E1CD3639-0B06-435D-905F-1D3C42E2A7DC}"/>
              </a:ext>
            </a:extLst>
          </p:cNvPr>
          <p:cNvCxnSpPr>
            <a:cxnSpLocks/>
            <a:stCxn id="41" idx="6"/>
            <a:endCxn id="94" idx="2"/>
          </p:cNvCxnSpPr>
          <p:nvPr/>
        </p:nvCxnSpPr>
        <p:spPr>
          <a:xfrm>
            <a:off x="7077075" y="2683816"/>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1" name="Straight Arrow Connector 190">
            <a:extLst>
              <a:ext uri="{FF2B5EF4-FFF2-40B4-BE49-F238E27FC236}">
                <a16:creationId xmlns:a16="http://schemas.microsoft.com/office/drawing/2014/main" id="{62D3824B-EFFA-487F-95FE-879E1A809F8F}"/>
              </a:ext>
            </a:extLst>
          </p:cNvPr>
          <p:cNvCxnSpPr>
            <a:cxnSpLocks/>
            <a:stCxn id="42" idx="6"/>
            <a:endCxn id="93" idx="2"/>
          </p:cNvCxnSpPr>
          <p:nvPr/>
        </p:nvCxnSpPr>
        <p:spPr>
          <a:xfrm>
            <a:off x="7077075" y="1493191"/>
            <a:ext cx="619125" cy="3718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F53F9124-EC2C-4C3E-95B6-D43F2F2A6D2F}"/>
              </a:ext>
            </a:extLst>
          </p:cNvPr>
          <p:cNvCxnSpPr>
            <a:cxnSpLocks/>
            <a:stCxn id="42" idx="6"/>
            <a:endCxn id="94" idx="2"/>
          </p:cNvCxnSpPr>
          <p:nvPr/>
        </p:nvCxnSpPr>
        <p:spPr>
          <a:xfrm>
            <a:off x="7077075" y="1493191"/>
            <a:ext cx="619125" cy="24518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84817BC4-4C9C-47E0-866F-B8535C384A4C}"/>
              </a:ext>
            </a:extLst>
          </p:cNvPr>
          <p:cNvCxnSpPr>
            <a:cxnSpLocks/>
            <a:stCxn id="33" idx="6"/>
            <a:endCxn id="94" idx="2"/>
          </p:cNvCxnSpPr>
          <p:nvPr/>
        </p:nvCxnSpPr>
        <p:spPr>
          <a:xfrm flipV="1">
            <a:off x="7077075" y="3945002"/>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029231AB-FB88-4491-8AC9-445AB72A5773}"/>
              </a:ext>
            </a:extLst>
          </p:cNvPr>
          <p:cNvCxnSpPr>
            <a:cxnSpLocks/>
            <a:stCxn id="33" idx="6"/>
            <a:endCxn id="93" idx="2"/>
          </p:cNvCxnSpPr>
          <p:nvPr/>
        </p:nvCxnSpPr>
        <p:spPr>
          <a:xfrm flipV="1">
            <a:off x="7077075" y="5211828"/>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DFEC7BF0-4848-40FF-8583-3ACB0AA1574F}"/>
              </a:ext>
            </a:extLst>
          </p:cNvPr>
          <p:cNvCxnSpPr>
            <a:cxnSpLocks/>
            <a:stCxn id="96" idx="6"/>
            <a:endCxn id="105" idx="2"/>
          </p:cNvCxnSpPr>
          <p:nvPr/>
        </p:nvCxnSpPr>
        <p:spPr>
          <a:xfrm>
            <a:off x="8515350" y="1487551"/>
            <a:ext cx="619125" cy="120326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C4BB8EC5-2B01-475A-85F1-1A336DBE835B}"/>
              </a:ext>
            </a:extLst>
          </p:cNvPr>
          <p:cNvCxnSpPr>
            <a:cxnSpLocks/>
            <a:stCxn id="94" idx="6"/>
            <a:endCxn id="106" idx="2"/>
          </p:cNvCxnSpPr>
          <p:nvPr/>
        </p:nvCxnSpPr>
        <p:spPr>
          <a:xfrm flipV="1">
            <a:off x="8515350" y="1500188"/>
            <a:ext cx="619125" cy="24448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83E9085A-876F-47CC-B3CE-72314E679F13}"/>
              </a:ext>
            </a:extLst>
          </p:cNvPr>
          <p:cNvCxnSpPr>
            <a:cxnSpLocks/>
            <a:stCxn id="96" idx="6"/>
            <a:endCxn id="98" idx="2"/>
          </p:cNvCxnSpPr>
          <p:nvPr/>
        </p:nvCxnSpPr>
        <p:spPr>
          <a:xfrm>
            <a:off x="8515350" y="1487551"/>
            <a:ext cx="619125" cy="247008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68844A58-3D42-4120-B47D-C11083A2930C}"/>
              </a:ext>
            </a:extLst>
          </p:cNvPr>
          <p:cNvCxnSpPr>
            <a:cxnSpLocks/>
            <a:stCxn id="95" idx="6"/>
            <a:endCxn id="105" idx="2"/>
          </p:cNvCxnSpPr>
          <p:nvPr/>
        </p:nvCxnSpPr>
        <p:spPr>
          <a:xfrm>
            <a:off x="8515350" y="2678176"/>
            <a:ext cx="619125" cy="12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9" name="Straight Arrow Connector 198">
            <a:extLst>
              <a:ext uri="{FF2B5EF4-FFF2-40B4-BE49-F238E27FC236}">
                <a16:creationId xmlns:a16="http://schemas.microsoft.com/office/drawing/2014/main" id="{003AA9B6-F9EF-42BF-BF09-F0CC5D54C97F}"/>
              </a:ext>
            </a:extLst>
          </p:cNvPr>
          <p:cNvCxnSpPr>
            <a:cxnSpLocks/>
            <a:stCxn id="94" idx="6"/>
            <a:endCxn id="105" idx="2"/>
          </p:cNvCxnSpPr>
          <p:nvPr/>
        </p:nvCxnSpPr>
        <p:spPr>
          <a:xfrm flipV="1">
            <a:off x="8515350" y="2690813"/>
            <a:ext cx="619125" cy="12541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7" name="Straight Arrow Connector 216">
            <a:extLst>
              <a:ext uri="{FF2B5EF4-FFF2-40B4-BE49-F238E27FC236}">
                <a16:creationId xmlns:a16="http://schemas.microsoft.com/office/drawing/2014/main" id="{DBFA6C0C-9F61-42B9-A5C7-975D488FF5CB}"/>
              </a:ext>
            </a:extLst>
          </p:cNvPr>
          <p:cNvCxnSpPr>
            <a:cxnSpLocks/>
          </p:cNvCxnSpPr>
          <p:nvPr/>
        </p:nvCxnSpPr>
        <p:spPr>
          <a:xfrm flipV="1">
            <a:off x="7080186" y="1500188"/>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8" name="Straight Arrow Connector 217">
            <a:extLst>
              <a:ext uri="{FF2B5EF4-FFF2-40B4-BE49-F238E27FC236}">
                <a16:creationId xmlns:a16="http://schemas.microsoft.com/office/drawing/2014/main" id="{E49ED0DC-2C44-4BEA-B4B0-90DED35D5591}"/>
              </a:ext>
            </a:extLst>
          </p:cNvPr>
          <p:cNvCxnSpPr>
            <a:cxnSpLocks/>
          </p:cNvCxnSpPr>
          <p:nvPr/>
        </p:nvCxnSpPr>
        <p:spPr>
          <a:xfrm flipV="1">
            <a:off x="7080186" y="150018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9" name="Straight Arrow Connector 218">
            <a:extLst>
              <a:ext uri="{FF2B5EF4-FFF2-40B4-BE49-F238E27FC236}">
                <a16:creationId xmlns:a16="http://schemas.microsoft.com/office/drawing/2014/main" id="{A01A2BD8-02E7-45F5-BC66-3EDA561C1BD8}"/>
              </a:ext>
            </a:extLst>
          </p:cNvPr>
          <p:cNvCxnSpPr>
            <a:cxnSpLocks/>
          </p:cNvCxnSpPr>
          <p:nvPr/>
        </p:nvCxnSpPr>
        <p:spPr>
          <a:xfrm flipV="1">
            <a:off x="7080186" y="2690813"/>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20" name="Straight Arrow Connector 219">
            <a:extLst>
              <a:ext uri="{FF2B5EF4-FFF2-40B4-BE49-F238E27FC236}">
                <a16:creationId xmlns:a16="http://schemas.microsoft.com/office/drawing/2014/main" id="{D48E77CD-4ED5-4AB1-9FCE-6CA1E4190B23}"/>
              </a:ext>
            </a:extLst>
          </p:cNvPr>
          <p:cNvCxnSpPr>
            <a:cxnSpLocks/>
          </p:cNvCxnSpPr>
          <p:nvPr/>
        </p:nvCxnSpPr>
        <p:spPr>
          <a:xfrm flipV="1">
            <a:off x="7080186" y="1500188"/>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0" name="Straight Arrow Connector 239">
            <a:extLst>
              <a:ext uri="{FF2B5EF4-FFF2-40B4-BE49-F238E27FC236}">
                <a16:creationId xmlns:a16="http://schemas.microsoft.com/office/drawing/2014/main" id="{3F5210B4-CC33-447C-BD55-9625CD73640E}"/>
              </a:ext>
            </a:extLst>
          </p:cNvPr>
          <p:cNvCxnSpPr>
            <a:cxnSpLocks/>
          </p:cNvCxnSpPr>
          <p:nvPr/>
        </p:nvCxnSpPr>
        <p:spPr>
          <a:xfrm>
            <a:off x="7069007" y="1504171"/>
            <a:ext cx="619125" cy="24518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1" name="Straight Arrow Connector 240">
            <a:extLst>
              <a:ext uri="{FF2B5EF4-FFF2-40B4-BE49-F238E27FC236}">
                <a16:creationId xmlns:a16="http://schemas.microsoft.com/office/drawing/2014/main" id="{AE1DBBB6-0784-44AB-8DF5-99EC5F120213}"/>
              </a:ext>
            </a:extLst>
          </p:cNvPr>
          <p:cNvCxnSpPr>
            <a:cxnSpLocks/>
          </p:cNvCxnSpPr>
          <p:nvPr/>
        </p:nvCxnSpPr>
        <p:spPr>
          <a:xfrm flipV="1">
            <a:off x="7069007" y="3955982"/>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2" name="Straight Arrow Connector 241">
            <a:extLst>
              <a:ext uri="{FF2B5EF4-FFF2-40B4-BE49-F238E27FC236}">
                <a16:creationId xmlns:a16="http://schemas.microsoft.com/office/drawing/2014/main" id="{4D27F99D-6D2F-4CAE-A63F-BBB440DBD148}"/>
              </a:ext>
            </a:extLst>
          </p:cNvPr>
          <p:cNvCxnSpPr>
            <a:cxnSpLocks/>
            <a:stCxn id="39" idx="6"/>
            <a:endCxn id="94" idx="2"/>
          </p:cNvCxnSpPr>
          <p:nvPr/>
        </p:nvCxnSpPr>
        <p:spPr>
          <a:xfrm flipV="1">
            <a:off x="7077075" y="3945002"/>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3" name="Straight Arrow Connector 242">
            <a:extLst>
              <a:ext uri="{FF2B5EF4-FFF2-40B4-BE49-F238E27FC236}">
                <a16:creationId xmlns:a16="http://schemas.microsoft.com/office/drawing/2014/main" id="{F3756604-E92A-4A11-8C37-141AE899EB6B}"/>
              </a:ext>
            </a:extLst>
          </p:cNvPr>
          <p:cNvCxnSpPr>
            <a:cxnSpLocks/>
          </p:cNvCxnSpPr>
          <p:nvPr/>
        </p:nvCxnSpPr>
        <p:spPr>
          <a:xfrm flipV="1">
            <a:off x="7072118" y="151116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4" name="Straight Arrow Connector 243">
            <a:extLst>
              <a:ext uri="{FF2B5EF4-FFF2-40B4-BE49-F238E27FC236}">
                <a16:creationId xmlns:a16="http://schemas.microsoft.com/office/drawing/2014/main" id="{5906CEB0-A392-4C06-8E6E-5C5BD93E0539}"/>
              </a:ext>
            </a:extLst>
          </p:cNvPr>
          <p:cNvCxnSpPr>
            <a:cxnSpLocks/>
          </p:cNvCxnSpPr>
          <p:nvPr/>
        </p:nvCxnSpPr>
        <p:spPr>
          <a:xfrm flipV="1">
            <a:off x="7072118" y="1511168"/>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5" name="Straight Arrow Connector 244">
            <a:extLst>
              <a:ext uri="{FF2B5EF4-FFF2-40B4-BE49-F238E27FC236}">
                <a16:creationId xmlns:a16="http://schemas.microsoft.com/office/drawing/2014/main" id="{7FFBCFC7-ADB1-4D30-9B92-EF6D494D11B4}"/>
              </a:ext>
            </a:extLst>
          </p:cNvPr>
          <p:cNvCxnSpPr>
            <a:cxnSpLocks/>
          </p:cNvCxnSpPr>
          <p:nvPr/>
        </p:nvCxnSpPr>
        <p:spPr>
          <a:xfrm>
            <a:off x="8536829" y="2697954"/>
            <a:ext cx="619125" cy="25280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6" name="Straight Arrow Connector 245">
            <a:extLst>
              <a:ext uri="{FF2B5EF4-FFF2-40B4-BE49-F238E27FC236}">
                <a16:creationId xmlns:a16="http://schemas.microsoft.com/office/drawing/2014/main" id="{89F88B46-41D5-4B27-B019-39CA004526D6}"/>
              </a:ext>
            </a:extLst>
          </p:cNvPr>
          <p:cNvCxnSpPr>
            <a:cxnSpLocks/>
          </p:cNvCxnSpPr>
          <p:nvPr/>
        </p:nvCxnSpPr>
        <p:spPr>
          <a:xfrm>
            <a:off x="8536829" y="2697954"/>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7" name="Straight Arrow Connector 246">
            <a:extLst>
              <a:ext uri="{FF2B5EF4-FFF2-40B4-BE49-F238E27FC236}">
                <a16:creationId xmlns:a16="http://schemas.microsoft.com/office/drawing/2014/main" id="{8AFDD5D0-D7BC-463E-A9B4-F86D991448E0}"/>
              </a:ext>
            </a:extLst>
          </p:cNvPr>
          <p:cNvCxnSpPr>
            <a:cxnSpLocks/>
          </p:cNvCxnSpPr>
          <p:nvPr/>
        </p:nvCxnSpPr>
        <p:spPr>
          <a:xfrm>
            <a:off x="8536829" y="1507329"/>
            <a:ext cx="619125" cy="3718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8" name="Straight Arrow Connector 247">
            <a:extLst>
              <a:ext uri="{FF2B5EF4-FFF2-40B4-BE49-F238E27FC236}">
                <a16:creationId xmlns:a16="http://schemas.microsoft.com/office/drawing/2014/main" id="{DD63AF63-120A-4B91-9028-C658B7AF1491}"/>
              </a:ext>
            </a:extLst>
          </p:cNvPr>
          <p:cNvCxnSpPr>
            <a:cxnSpLocks/>
          </p:cNvCxnSpPr>
          <p:nvPr/>
        </p:nvCxnSpPr>
        <p:spPr>
          <a:xfrm flipV="1">
            <a:off x="8539940" y="1514326"/>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9BE4BDEC-0CA0-492D-895F-45E2455D50E5}"/>
              </a:ext>
            </a:extLst>
          </p:cNvPr>
          <p:cNvCxnSpPr>
            <a:cxnSpLocks/>
          </p:cNvCxnSpPr>
          <p:nvPr/>
        </p:nvCxnSpPr>
        <p:spPr>
          <a:xfrm flipV="1">
            <a:off x="8539940" y="2704951"/>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0" name="Straight Arrow Connector 249">
            <a:extLst>
              <a:ext uri="{FF2B5EF4-FFF2-40B4-BE49-F238E27FC236}">
                <a16:creationId xmlns:a16="http://schemas.microsoft.com/office/drawing/2014/main" id="{0406E00D-E20C-40CC-9196-95FFA401B675}"/>
              </a:ext>
            </a:extLst>
          </p:cNvPr>
          <p:cNvCxnSpPr>
            <a:cxnSpLocks/>
          </p:cNvCxnSpPr>
          <p:nvPr/>
        </p:nvCxnSpPr>
        <p:spPr>
          <a:xfrm flipV="1">
            <a:off x="8528761" y="3970120"/>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1" name="Straight Arrow Connector 250">
            <a:extLst>
              <a:ext uri="{FF2B5EF4-FFF2-40B4-BE49-F238E27FC236}">
                <a16:creationId xmlns:a16="http://schemas.microsoft.com/office/drawing/2014/main" id="{CB666776-D270-40C1-A8F5-09374EE5A7CE}"/>
              </a:ext>
            </a:extLst>
          </p:cNvPr>
          <p:cNvCxnSpPr>
            <a:cxnSpLocks/>
          </p:cNvCxnSpPr>
          <p:nvPr/>
        </p:nvCxnSpPr>
        <p:spPr>
          <a:xfrm flipV="1">
            <a:off x="8528761" y="5236946"/>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2" name="Straight Arrow Connector 251">
            <a:extLst>
              <a:ext uri="{FF2B5EF4-FFF2-40B4-BE49-F238E27FC236}">
                <a16:creationId xmlns:a16="http://schemas.microsoft.com/office/drawing/2014/main" id="{1519673C-DE7F-4D51-85BF-022CB9F02A26}"/>
              </a:ext>
            </a:extLst>
          </p:cNvPr>
          <p:cNvCxnSpPr>
            <a:cxnSpLocks/>
          </p:cNvCxnSpPr>
          <p:nvPr/>
        </p:nvCxnSpPr>
        <p:spPr>
          <a:xfrm flipV="1">
            <a:off x="8531872" y="1525306"/>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1" name="Straight Arrow Connector 260">
            <a:extLst>
              <a:ext uri="{FF2B5EF4-FFF2-40B4-BE49-F238E27FC236}">
                <a16:creationId xmlns:a16="http://schemas.microsoft.com/office/drawing/2014/main" id="{E2099C07-CD68-4D40-BE36-C9DF706C1874}"/>
              </a:ext>
            </a:extLst>
          </p:cNvPr>
          <p:cNvCxnSpPr>
            <a:cxnSpLocks/>
            <a:stCxn id="94" idx="6"/>
            <a:endCxn id="98" idx="2"/>
          </p:cNvCxnSpPr>
          <p:nvPr/>
        </p:nvCxnSpPr>
        <p:spPr>
          <a:xfrm>
            <a:off x="8515350" y="3945002"/>
            <a:ext cx="619125" cy="12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2" name="Straight Arrow Connector 261">
            <a:extLst>
              <a:ext uri="{FF2B5EF4-FFF2-40B4-BE49-F238E27FC236}">
                <a16:creationId xmlns:a16="http://schemas.microsoft.com/office/drawing/2014/main" id="{C131F59A-758B-446C-9ED3-C677A9D23F36}"/>
              </a:ext>
            </a:extLst>
          </p:cNvPr>
          <p:cNvCxnSpPr>
            <a:cxnSpLocks/>
            <a:stCxn id="93" idx="6"/>
            <a:endCxn id="106" idx="2"/>
          </p:cNvCxnSpPr>
          <p:nvPr/>
        </p:nvCxnSpPr>
        <p:spPr>
          <a:xfrm flipV="1">
            <a:off x="8515350" y="1500188"/>
            <a:ext cx="619125" cy="3711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3" name="Straight Arrow Connector 262">
            <a:extLst>
              <a:ext uri="{FF2B5EF4-FFF2-40B4-BE49-F238E27FC236}">
                <a16:creationId xmlns:a16="http://schemas.microsoft.com/office/drawing/2014/main" id="{58E16A2E-1A9C-477C-88FE-734BFC526CD9}"/>
              </a:ext>
            </a:extLst>
          </p:cNvPr>
          <p:cNvCxnSpPr>
            <a:cxnSpLocks/>
            <a:stCxn id="94" idx="6"/>
            <a:endCxn id="97" idx="2"/>
          </p:cNvCxnSpPr>
          <p:nvPr/>
        </p:nvCxnSpPr>
        <p:spPr>
          <a:xfrm>
            <a:off x="8515350" y="3945002"/>
            <a:ext cx="619125" cy="12794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4" name="Straight Arrow Connector 263">
            <a:extLst>
              <a:ext uri="{FF2B5EF4-FFF2-40B4-BE49-F238E27FC236}">
                <a16:creationId xmlns:a16="http://schemas.microsoft.com/office/drawing/2014/main" id="{64180FEE-A1F9-489B-96DB-58F4AB517577}"/>
              </a:ext>
            </a:extLst>
          </p:cNvPr>
          <p:cNvCxnSpPr>
            <a:cxnSpLocks/>
            <a:stCxn id="106" idx="6"/>
            <a:endCxn id="26" idx="2"/>
          </p:cNvCxnSpPr>
          <p:nvPr/>
        </p:nvCxnSpPr>
        <p:spPr>
          <a:xfrm>
            <a:off x="9953625" y="1500188"/>
            <a:ext cx="1074964" cy="196607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5" name="Straight Arrow Connector 264">
            <a:extLst>
              <a:ext uri="{FF2B5EF4-FFF2-40B4-BE49-F238E27FC236}">
                <a16:creationId xmlns:a16="http://schemas.microsoft.com/office/drawing/2014/main" id="{129FB6C7-5D80-4959-95F0-B6A5F753012F}"/>
              </a:ext>
            </a:extLst>
          </p:cNvPr>
          <p:cNvCxnSpPr>
            <a:cxnSpLocks/>
            <a:stCxn id="98" idx="6"/>
            <a:endCxn id="26" idx="2"/>
          </p:cNvCxnSpPr>
          <p:nvPr/>
        </p:nvCxnSpPr>
        <p:spPr>
          <a:xfrm flipV="1">
            <a:off x="9953625" y="3466266"/>
            <a:ext cx="1074964" cy="49137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6" name="Straight Arrow Connector 265">
            <a:extLst>
              <a:ext uri="{FF2B5EF4-FFF2-40B4-BE49-F238E27FC236}">
                <a16:creationId xmlns:a16="http://schemas.microsoft.com/office/drawing/2014/main" id="{CEB83416-1D77-4BAB-9887-F936E820B345}"/>
              </a:ext>
            </a:extLst>
          </p:cNvPr>
          <p:cNvCxnSpPr>
            <a:cxnSpLocks/>
            <a:stCxn id="105" idx="6"/>
            <a:endCxn id="26" idx="2"/>
          </p:cNvCxnSpPr>
          <p:nvPr/>
        </p:nvCxnSpPr>
        <p:spPr>
          <a:xfrm>
            <a:off x="9953625" y="2690813"/>
            <a:ext cx="1074964" cy="7754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7" name="Straight Arrow Connector 266">
            <a:extLst>
              <a:ext uri="{FF2B5EF4-FFF2-40B4-BE49-F238E27FC236}">
                <a16:creationId xmlns:a16="http://schemas.microsoft.com/office/drawing/2014/main" id="{9CA82E30-604C-49BA-82AA-D6EB5C45ECF2}"/>
              </a:ext>
            </a:extLst>
          </p:cNvPr>
          <p:cNvCxnSpPr>
            <a:cxnSpLocks/>
            <a:stCxn id="97" idx="6"/>
            <a:endCxn id="26" idx="2"/>
          </p:cNvCxnSpPr>
          <p:nvPr/>
        </p:nvCxnSpPr>
        <p:spPr>
          <a:xfrm flipV="1">
            <a:off x="9953625" y="3466266"/>
            <a:ext cx="1074964" cy="175819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743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33813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33813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33813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33813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1228725" y="16335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1228725" y="4376740"/>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1228725" y="3005138"/>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11028589" y="304240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047875" y="1500188"/>
            <a:ext cx="1333500" cy="5572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047875" y="2057400"/>
            <a:ext cx="1333500" cy="6334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047875" y="2057400"/>
            <a:ext cx="1333500" cy="19002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047875" y="2057400"/>
            <a:ext cx="1333500" cy="31670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047875" y="3429001"/>
            <a:ext cx="1333500" cy="52863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047875" y="2690813"/>
            <a:ext cx="1333500" cy="73818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047875" y="1500188"/>
            <a:ext cx="1333500" cy="19288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047875" y="3429001"/>
            <a:ext cx="1333500" cy="17954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047875" y="1500188"/>
            <a:ext cx="1333500" cy="330041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047875" y="2690813"/>
            <a:ext cx="1333500" cy="210979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047875" y="3957639"/>
            <a:ext cx="1333500" cy="8429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047875" y="4800603"/>
            <a:ext cx="1333500" cy="42386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838825" y="5950993"/>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104775" y="1918899"/>
            <a:ext cx="1733550" cy="276999"/>
          </a:xfrm>
          <a:prstGeom prst="rect">
            <a:avLst/>
          </a:prstGeom>
          <a:noFill/>
        </p:spPr>
        <p:txBody>
          <a:bodyPr wrap="square" rtlCol="0">
            <a:spAutoFit/>
          </a:bodyPr>
          <a:lstStyle/>
          <a:p>
            <a:r>
              <a:rPr lang="en-US" sz="1200" dirty="0"/>
              <a:t>Input value 1</a:t>
            </a:r>
            <a:endParaRPr lang="en-IN" sz="1200"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822344" y="4118051"/>
            <a:ext cx="1733550" cy="276999"/>
          </a:xfrm>
          <a:prstGeom prst="rect">
            <a:avLst/>
          </a:prstGeom>
          <a:noFill/>
        </p:spPr>
        <p:txBody>
          <a:bodyPr wrap="square" rtlCol="0">
            <a:spAutoFit/>
          </a:bodyPr>
          <a:lstStyle/>
          <a:p>
            <a:r>
              <a:rPr lang="en-US" sz="1200" dirty="0"/>
              <a:t>Output value</a:t>
            </a:r>
            <a:endParaRPr lang="en-IN" sz="1200"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104775" y="4699368"/>
            <a:ext cx="1733550" cy="276999"/>
          </a:xfrm>
          <a:prstGeom prst="rect">
            <a:avLst/>
          </a:prstGeom>
          <a:noFill/>
        </p:spPr>
        <p:txBody>
          <a:bodyPr wrap="square" rtlCol="0">
            <a:spAutoFit/>
          </a:bodyPr>
          <a:lstStyle/>
          <a:p>
            <a:r>
              <a:rPr lang="en-US" sz="1200" dirty="0"/>
              <a:t>Input value 3</a:t>
            </a:r>
            <a:endParaRPr lang="en-IN" sz="1200"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104775" y="3327767"/>
            <a:ext cx="1733550" cy="276999"/>
          </a:xfrm>
          <a:prstGeom prst="rect">
            <a:avLst/>
          </a:prstGeom>
          <a:noFill/>
        </p:spPr>
        <p:txBody>
          <a:bodyPr wrap="square" rtlCol="0">
            <a:spAutoFit/>
          </a:bodyPr>
          <a:lstStyle/>
          <a:p>
            <a:r>
              <a:rPr lang="en-US" sz="1200" dirty="0"/>
              <a:t>Input value 2</a:t>
            </a:r>
            <a:endParaRPr lang="en-IN" sz="1200" dirty="0"/>
          </a:p>
        </p:txBody>
      </p:sp>
      <p:sp>
        <p:nvSpPr>
          <p:cNvPr id="33" name="Oval 32">
            <a:extLst>
              <a:ext uri="{FF2B5EF4-FFF2-40B4-BE49-F238E27FC236}">
                <a16:creationId xmlns:a16="http://schemas.microsoft.com/office/drawing/2014/main" id="{D4123602-BE98-460A-BC52-96C88E48B104}"/>
              </a:ext>
            </a:extLst>
          </p:cNvPr>
          <p:cNvSpPr/>
          <p:nvPr/>
        </p:nvSpPr>
        <p:spPr>
          <a:xfrm>
            <a:off x="6257925" y="479360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04AC4D7-3034-44B2-8DC0-2C9CED8BC228}"/>
              </a:ext>
            </a:extLst>
          </p:cNvPr>
          <p:cNvSpPr/>
          <p:nvPr/>
        </p:nvSpPr>
        <p:spPr>
          <a:xfrm>
            <a:off x="6257925" y="352677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D47065C-3C92-46A2-967E-A4819AC5BE81}"/>
              </a:ext>
            </a:extLst>
          </p:cNvPr>
          <p:cNvSpPr/>
          <p:nvPr/>
        </p:nvSpPr>
        <p:spPr>
          <a:xfrm>
            <a:off x="6257925" y="225995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9AC8917C-C668-4F89-AF37-3630A8C41B0C}"/>
              </a:ext>
            </a:extLst>
          </p:cNvPr>
          <p:cNvSpPr/>
          <p:nvPr/>
        </p:nvSpPr>
        <p:spPr>
          <a:xfrm>
            <a:off x="6257925" y="106932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0199C41-0DEC-4161-8B94-0D4C819DF63C}"/>
              </a:ext>
            </a:extLst>
          </p:cNvPr>
          <p:cNvSpPr/>
          <p:nvPr/>
        </p:nvSpPr>
        <p:spPr>
          <a:xfrm>
            <a:off x="4819650" y="4795451"/>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9ADBD69-2DBB-452D-AFBE-8DDA712FA4BB}"/>
              </a:ext>
            </a:extLst>
          </p:cNvPr>
          <p:cNvSpPr/>
          <p:nvPr/>
        </p:nvSpPr>
        <p:spPr>
          <a:xfrm>
            <a:off x="4819650" y="35286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4B86B85F-76A0-416C-944A-4A04BADC2591}"/>
              </a:ext>
            </a:extLst>
          </p:cNvPr>
          <p:cNvSpPr/>
          <p:nvPr/>
        </p:nvSpPr>
        <p:spPr>
          <a:xfrm>
            <a:off x="4819650" y="226179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7072EC6D-DB46-4E40-B01C-56C3A8F3573B}"/>
              </a:ext>
            </a:extLst>
          </p:cNvPr>
          <p:cNvSpPr/>
          <p:nvPr/>
        </p:nvSpPr>
        <p:spPr>
          <a:xfrm>
            <a:off x="4819650" y="1071174"/>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E4D3F4CE-2575-4EDC-8F85-5C4818B189D3}"/>
              </a:ext>
            </a:extLst>
          </p:cNvPr>
          <p:cNvSpPr/>
          <p:nvPr/>
        </p:nvSpPr>
        <p:spPr>
          <a:xfrm>
            <a:off x="7696200" y="478796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E370E34B-F229-4E0F-8B68-D4D5A9E95858}"/>
              </a:ext>
            </a:extLst>
          </p:cNvPr>
          <p:cNvSpPr/>
          <p:nvPr/>
        </p:nvSpPr>
        <p:spPr>
          <a:xfrm>
            <a:off x="7696200" y="3521139"/>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8386B143-16B6-417D-8623-5D6D6D5B318F}"/>
              </a:ext>
            </a:extLst>
          </p:cNvPr>
          <p:cNvSpPr/>
          <p:nvPr/>
        </p:nvSpPr>
        <p:spPr>
          <a:xfrm>
            <a:off x="7696200" y="2254313"/>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695157E2-8687-471A-94F7-A59B6A4E7191}"/>
              </a:ext>
            </a:extLst>
          </p:cNvPr>
          <p:cNvSpPr/>
          <p:nvPr/>
        </p:nvSpPr>
        <p:spPr>
          <a:xfrm>
            <a:off x="7696200" y="1063688"/>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35195FDD-73C6-43F4-9028-D9CF23F87DFE}"/>
              </a:ext>
            </a:extLst>
          </p:cNvPr>
          <p:cNvSpPr/>
          <p:nvPr/>
        </p:nvSpPr>
        <p:spPr>
          <a:xfrm>
            <a:off x="913447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EAE80A86-1BC4-403D-A376-EE92313E0805}"/>
              </a:ext>
            </a:extLst>
          </p:cNvPr>
          <p:cNvSpPr/>
          <p:nvPr/>
        </p:nvSpPr>
        <p:spPr>
          <a:xfrm>
            <a:off x="913447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BE76D347-7943-4812-BDB9-E5DF9D708DA7}"/>
              </a:ext>
            </a:extLst>
          </p:cNvPr>
          <p:cNvSpPr/>
          <p:nvPr/>
        </p:nvSpPr>
        <p:spPr>
          <a:xfrm>
            <a:off x="913447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9A237D02-369A-4EFA-838C-0C6844FF0FEB}"/>
              </a:ext>
            </a:extLst>
          </p:cNvPr>
          <p:cNvSpPr/>
          <p:nvPr/>
        </p:nvSpPr>
        <p:spPr>
          <a:xfrm>
            <a:off x="913447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7" name="Straight Arrow Connector 106">
            <a:extLst>
              <a:ext uri="{FF2B5EF4-FFF2-40B4-BE49-F238E27FC236}">
                <a16:creationId xmlns:a16="http://schemas.microsoft.com/office/drawing/2014/main" id="{2B483AED-64C7-4068-860B-9860FCC6DF03}"/>
              </a:ext>
            </a:extLst>
          </p:cNvPr>
          <p:cNvCxnSpPr>
            <a:cxnSpLocks/>
            <a:stCxn id="21" idx="6"/>
            <a:endCxn id="59" idx="2"/>
          </p:cNvCxnSpPr>
          <p:nvPr/>
        </p:nvCxnSpPr>
        <p:spPr>
          <a:xfrm flipV="1">
            <a:off x="4200525" y="1495037"/>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3446DC13-AD9F-445C-A668-08781BEC7680}"/>
              </a:ext>
            </a:extLst>
          </p:cNvPr>
          <p:cNvCxnSpPr>
            <a:cxnSpLocks/>
            <a:stCxn id="21" idx="6"/>
            <a:endCxn id="53" idx="2"/>
          </p:cNvCxnSpPr>
          <p:nvPr/>
        </p:nvCxnSpPr>
        <p:spPr>
          <a:xfrm>
            <a:off x="4200525" y="1500188"/>
            <a:ext cx="619125" cy="118547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B216E085-9953-4F73-B608-D37F0FC9EAE8}"/>
              </a:ext>
            </a:extLst>
          </p:cNvPr>
          <p:cNvCxnSpPr>
            <a:cxnSpLocks/>
            <a:stCxn id="53" idx="6"/>
            <a:endCxn id="42" idx="2"/>
          </p:cNvCxnSpPr>
          <p:nvPr/>
        </p:nvCxnSpPr>
        <p:spPr>
          <a:xfrm flipV="1">
            <a:off x="5638800" y="1493191"/>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520DEF1B-651C-4ECF-ACAC-BB48A821061D}"/>
              </a:ext>
            </a:extLst>
          </p:cNvPr>
          <p:cNvCxnSpPr>
            <a:cxnSpLocks/>
            <a:stCxn id="21" idx="6"/>
            <a:endCxn id="52" idx="2"/>
          </p:cNvCxnSpPr>
          <p:nvPr/>
        </p:nvCxnSpPr>
        <p:spPr>
          <a:xfrm>
            <a:off x="4200525" y="1500188"/>
            <a:ext cx="619125" cy="245230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a:extLst>
              <a:ext uri="{FF2B5EF4-FFF2-40B4-BE49-F238E27FC236}">
                <a16:creationId xmlns:a16="http://schemas.microsoft.com/office/drawing/2014/main" id="{4C859A5B-478B-463C-813A-95D5D1B5EC9B}"/>
              </a:ext>
            </a:extLst>
          </p:cNvPr>
          <p:cNvCxnSpPr>
            <a:cxnSpLocks/>
            <a:stCxn id="59" idx="6"/>
            <a:endCxn id="39" idx="2"/>
          </p:cNvCxnSpPr>
          <p:nvPr/>
        </p:nvCxnSpPr>
        <p:spPr>
          <a:xfrm>
            <a:off x="5638800" y="1495037"/>
            <a:ext cx="619125" cy="245560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2016BD2F-C480-4A9C-A44B-A357AECF5AF0}"/>
              </a:ext>
            </a:extLst>
          </p:cNvPr>
          <p:cNvCxnSpPr>
            <a:cxnSpLocks/>
            <a:stCxn id="21" idx="6"/>
            <a:endCxn id="51" idx="2"/>
          </p:cNvCxnSpPr>
          <p:nvPr/>
        </p:nvCxnSpPr>
        <p:spPr>
          <a:xfrm>
            <a:off x="4200525" y="1500188"/>
            <a:ext cx="619125" cy="371912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D759DC4C-FE17-429C-AE24-7BFA62379A33}"/>
              </a:ext>
            </a:extLst>
          </p:cNvPr>
          <p:cNvCxnSpPr>
            <a:cxnSpLocks/>
            <a:stCxn id="59" idx="6"/>
            <a:endCxn id="41" idx="2"/>
          </p:cNvCxnSpPr>
          <p:nvPr/>
        </p:nvCxnSpPr>
        <p:spPr>
          <a:xfrm>
            <a:off x="5638800" y="1495037"/>
            <a:ext cx="619125" cy="118877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8F6B1209-C154-4EB8-9F15-ECAC78080E94}"/>
              </a:ext>
            </a:extLst>
          </p:cNvPr>
          <p:cNvCxnSpPr>
            <a:cxnSpLocks/>
            <a:stCxn id="59" idx="6"/>
            <a:endCxn id="42" idx="2"/>
          </p:cNvCxnSpPr>
          <p:nvPr/>
        </p:nvCxnSpPr>
        <p:spPr>
          <a:xfrm flipV="1">
            <a:off x="5638800" y="1493191"/>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FC3F0F22-A7AB-44CC-9ED9-5E68984DCF49}"/>
              </a:ext>
            </a:extLst>
          </p:cNvPr>
          <p:cNvCxnSpPr>
            <a:cxnSpLocks/>
            <a:stCxn id="53" idx="6"/>
            <a:endCxn id="41" idx="2"/>
          </p:cNvCxnSpPr>
          <p:nvPr/>
        </p:nvCxnSpPr>
        <p:spPr>
          <a:xfrm flipV="1">
            <a:off x="5638800" y="2683816"/>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5ED0CAE5-DC62-4BFF-B579-825677E0F688}"/>
              </a:ext>
            </a:extLst>
          </p:cNvPr>
          <p:cNvCxnSpPr>
            <a:cxnSpLocks/>
            <a:stCxn id="53" idx="6"/>
            <a:endCxn id="39" idx="2"/>
          </p:cNvCxnSpPr>
          <p:nvPr/>
        </p:nvCxnSpPr>
        <p:spPr>
          <a:xfrm>
            <a:off x="5638800" y="2685662"/>
            <a:ext cx="619125" cy="126498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92B55113-B6A5-48D9-9EEA-8102B23B4577}"/>
              </a:ext>
            </a:extLst>
          </p:cNvPr>
          <p:cNvCxnSpPr>
            <a:cxnSpLocks/>
            <a:stCxn id="18" idx="6"/>
            <a:endCxn id="59" idx="2"/>
          </p:cNvCxnSpPr>
          <p:nvPr/>
        </p:nvCxnSpPr>
        <p:spPr>
          <a:xfrm flipV="1">
            <a:off x="4200525" y="1495037"/>
            <a:ext cx="619125" cy="372942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a:extLst>
              <a:ext uri="{FF2B5EF4-FFF2-40B4-BE49-F238E27FC236}">
                <a16:creationId xmlns:a16="http://schemas.microsoft.com/office/drawing/2014/main" id="{429DACF8-B7D8-4800-A409-AD464E6FD3D4}"/>
              </a:ext>
            </a:extLst>
          </p:cNvPr>
          <p:cNvCxnSpPr>
            <a:cxnSpLocks/>
            <a:stCxn id="53" idx="6"/>
            <a:endCxn id="33" idx="2"/>
          </p:cNvCxnSpPr>
          <p:nvPr/>
        </p:nvCxnSpPr>
        <p:spPr>
          <a:xfrm>
            <a:off x="5638800" y="2685662"/>
            <a:ext cx="619125" cy="253180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0" name="Straight Arrow Connector 119">
            <a:extLst>
              <a:ext uri="{FF2B5EF4-FFF2-40B4-BE49-F238E27FC236}">
                <a16:creationId xmlns:a16="http://schemas.microsoft.com/office/drawing/2014/main" id="{228B9D03-0B6A-43E6-AAEA-ED4DCC2F4E29}"/>
              </a:ext>
            </a:extLst>
          </p:cNvPr>
          <p:cNvCxnSpPr>
            <a:cxnSpLocks/>
            <a:stCxn id="18" idx="6"/>
            <a:endCxn id="53" idx="2"/>
          </p:cNvCxnSpPr>
          <p:nvPr/>
        </p:nvCxnSpPr>
        <p:spPr>
          <a:xfrm flipV="1">
            <a:off x="4200525" y="2685662"/>
            <a:ext cx="619125" cy="253880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1" name="Straight Arrow Connector 120">
            <a:extLst>
              <a:ext uri="{FF2B5EF4-FFF2-40B4-BE49-F238E27FC236}">
                <a16:creationId xmlns:a16="http://schemas.microsoft.com/office/drawing/2014/main" id="{B2913363-365B-415D-A4A6-71AFD25A62E1}"/>
              </a:ext>
            </a:extLst>
          </p:cNvPr>
          <p:cNvCxnSpPr>
            <a:cxnSpLocks/>
            <a:stCxn id="18" idx="6"/>
            <a:endCxn id="52" idx="2"/>
          </p:cNvCxnSpPr>
          <p:nvPr/>
        </p:nvCxnSpPr>
        <p:spPr>
          <a:xfrm flipV="1">
            <a:off x="4200525" y="3952488"/>
            <a:ext cx="619125" cy="127197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08B77B9A-7541-4629-8C39-3C67C2CD06EC}"/>
              </a:ext>
            </a:extLst>
          </p:cNvPr>
          <p:cNvCxnSpPr>
            <a:cxnSpLocks/>
            <a:stCxn id="19" idx="6"/>
            <a:endCxn id="51" idx="2"/>
          </p:cNvCxnSpPr>
          <p:nvPr/>
        </p:nvCxnSpPr>
        <p:spPr>
          <a:xfrm>
            <a:off x="4200525" y="3957639"/>
            <a:ext cx="619125" cy="12616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3" name="Straight Arrow Connector 122">
            <a:extLst>
              <a:ext uri="{FF2B5EF4-FFF2-40B4-BE49-F238E27FC236}">
                <a16:creationId xmlns:a16="http://schemas.microsoft.com/office/drawing/2014/main" id="{C8AB1196-3DBA-4F6B-AFCA-633A88E42C2F}"/>
              </a:ext>
            </a:extLst>
          </p:cNvPr>
          <p:cNvCxnSpPr>
            <a:cxnSpLocks/>
            <a:stCxn id="18" idx="6"/>
            <a:endCxn id="51" idx="2"/>
          </p:cNvCxnSpPr>
          <p:nvPr/>
        </p:nvCxnSpPr>
        <p:spPr>
          <a:xfrm flipV="1">
            <a:off x="4200525" y="5219314"/>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A2DE725B-102F-4F22-8C52-193EAD067A91}"/>
              </a:ext>
            </a:extLst>
          </p:cNvPr>
          <p:cNvCxnSpPr>
            <a:cxnSpLocks/>
            <a:stCxn id="59" idx="6"/>
            <a:endCxn id="33" idx="2"/>
          </p:cNvCxnSpPr>
          <p:nvPr/>
        </p:nvCxnSpPr>
        <p:spPr>
          <a:xfrm>
            <a:off x="5638800" y="1495037"/>
            <a:ext cx="619125" cy="372243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75E1FFF0-0655-4639-8285-CEE21A0D27A6}"/>
              </a:ext>
            </a:extLst>
          </p:cNvPr>
          <p:cNvCxnSpPr>
            <a:cxnSpLocks/>
            <a:stCxn id="19" idx="6"/>
            <a:endCxn id="59" idx="2"/>
          </p:cNvCxnSpPr>
          <p:nvPr/>
        </p:nvCxnSpPr>
        <p:spPr>
          <a:xfrm flipV="1">
            <a:off x="4200525" y="1495037"/>
            <a:ext cx="619125" cy="246260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6" name="Straight Arrow Connector 125">
            <a:extLst>
              <a:ext uri="{FF2B5EF4-FFF2-40B4-BE49-F238E27FC236}">
                <a16:creationId xmlns:a16="http://schemas.microsoft.com/office/drawing/2014/main" id="{40434BAA-58A7-442E-B20D-A8E8F9A14B59}"/>
              </a:ext>
            </a:extLst>
          </p:cNvPr>
          <p:cNvCxnSpPr>
            <a:cxnSpLocks/>
            <a:stCxn id="19" idx="6"/>
            <a:endCxn id="53" idx="2"/>
          </p:cNvCxnSpPr>
          <p:nvPr/>
        </p:nvCxnSpPr>
        <p:spPr>
          <a:xfrm flipV="1">
            <a:off x="4200525" y="2685662"/>
            <a:ext cx="619125" cy="127197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DCDCFA87-4868-4C32-8ACE-64D037BF32F4}"/>
              </a:ext>
            </a:extLst>
          </p:cNvPr>
          <p:cNvCxnSpPr>
            <a:cxnSpLocks/>
            <a:stCxn id="19" idx="6"/>
            <a:endCxn id="52" idx="2"/>
          </p:cNvCxnSpPr>
          <p:nvPr/>
        </p:nvCxnSpPr>
        <p:spPr>
          <a:xfrm flipV="1">
            <a:off x="4200525" y="3952488"/>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72A849EA-F2CC-440E-8D1D-451681E5EB23}"/>
              </a:ext>
            </a:extLst>
          </p:cNvPr>
          <p:cNvCxnSpPr>
            <a:cxnSpLocks/>
            <a:stCxn id="20" idx="6"/>
            <a:endCxn id="51" idx="2"/>
          </p:cNvCxnSpPr>
          <p:nvPr/>
        </p:nvCxnSpPr>
        <p:spPr>
          <a:xfrm>
            <a:off x="4200525" y="2690813"/>
            <a:ext cx="619125" cy="252850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29" name="Straight Arrow Connector 128">
            <a:extLst>
              <a:ext uri="{FF2B5EF4-FFF2-40B4-BE49-F238E27FC236}">
                <a16:creationId xmlns:a16="http://schemas.microsoft.com/office/drawing/2014/main" id="{5810A775-D04E-4E47-87E0-6E3514A12AA1}"/>
              </a:ext>
            </a:extLst>
          </p:cNvPr>
          <p:cNvCxnSpPr>
            <a:cxnSpLocks/>
            <a:stCxn id="20" idx="6"/>
            <a:endCxn id="52" idx="2"/>
          </p:cNvCxnSpPr>
          <p:nvPr/>
        </p:nvCxnSpPr>
        <p:spPr>
          <a:xfrm>
            <a:off x="4200525" y="2690813"/>
            <a:ext cx="619125" cy="12616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30" name="Straight Arrow Connector 129">
            <a:extLst>
              <a:ext uri="{FF2B5EF4-FFF2-40B4-BE49-F238E27FC236}">
                <a16:creationId xmlns:a16="http://schemas.microsoft.com/office/drawing/2014/main" id="{063A0747-7B3F-454F-847B-2C83C0C8F83F}"/>
              </a:ext>
            </a:extLst>
          </p:cNvPr>
          <p:cNvCxnSpPr>
            <a:cxnSpLocks/>
            <a:stCxn id="20" idx="6"/>
            <a:endCxn id="53" idx="2"/>
          </p:cNvCxnSpPr>
          <p:nvPr/>
        </p:nvCxnSpPr>
        <p:spPr>
          <a:xfrm flipV="1">
            <a:off x="4200525" y="2685662"/>
            <a:ext cx="619125" cy="515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04B38578-B2A5-4654-8F13-5C49AC9AC029}"/>
              </a:ext>
            </a:extLst>
          </p:cNvPr>
          <p:cNvCxnSpPr>
            <a:cxnSpLocks/>
            <a:stCxn id="20" idx="6"/>
            <a:endCxn id="59" idx="2"/>
          </p:cNvCxnSpPr>
          <p:nvPr/>
        </p:nvCxnSpPr>
        <p:spPr>
          <a:xfrm flipV="1">
            <a:off x="4200525" y="1495037"/>
            <a:ext cx="619125" cy="119577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D23B680B-C109-458A-BE38-A700B7F68E62}"/>
              </a:ext>
            </a:extLst>
          </p:cNvPr>
          <p:cNvCxnSpPr>
            <a:cxnSpLocks/>
            <a:stCxn id="52" idx="6"/>
            <a:endCxn id="42" idx="2"/>
          </p:cNvCxnSpPr>
          <p:nvPr/>
        </p:nvCxnSpPr>
        <p:spPr>
          <a:xfrm flipV="1">
            <a:off x="5638800" y="1493191"/>
            <a:ext cx="619125" cy="245929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731CFC34-3200-425D-85D7-CB36C559B56A}"/>
              </a:ext>
            </a:extLst>
          </p:cNvPr>
          <p:cNvCxnSpPr>
            <a:cxnSpLocks/>
            <a:stCxn id="52" idx="6"/>
            <a:endCxn id="39" idx="2"/>
          </p:cNvCxnSpPr>
          <p:nvPr/>
        </p:nvCxnSpPr>
        <p:spPr>
          <a:xfrm flipV="1">
            <a:off x="5638800" y="3950642"/>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A93463CC-6A9C-4C91-9BF1-957CB3466B54}"/>
              </a:ext>
            </a:extLst>
          </p:cNvPr>
          <p:cNvCxnSpPr>
            <a:cxnSpLocks/>
            <a:stCxn id="52" idx="6"/>
            <a:endCxn id="41" idx="2"/>
          </p:cNvCxnSpPr>
          <p:nvPr/>
        </p:nvCxnSpPr>
        <p:spPr>
          <a:xfrm flipV="1">
            <a:off x="5638800" y="2683816"/>
            <a:ext cx="619125" cy="126867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51FBA85-7A6B-4006-BD6D-D61870990A93}"/>
              </a:ext>
            </a:extLst>
          </p:cNvPr>
          <p:cNvCxnSpPr>
            <a:cxnSpLocks/>
            <a:stCxn id="51" idx="6"/>
            <a:endCxn id="33" idx="2"/>
          </p:cNvCxnSpPr>
          <p:nvPr/>
        </p:nvCxnSpPr>
        <p:spPr>
          <a:xfrm flipV="1">
            <a:off x="5638800" y="521746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2" name="Straight Arrow Connector 181">
            <a:extLst>
              <a:ext uri="{FF2B5EF4-FFF2-40B4-BE49-F238E27FC236}">
                <a16:creationId xmlns:a16="http://schemas.microsoft.com/office/drawing/2014/main" id="{D4BC1061-7C23-42E2-83E8-B31C166570E9}"/>
              </a:ext>
            </a:extLst>
          </p:cNvPr>
          <p:cNvCxnSpPr>
            <a:cxnSpLocks/>
            <a:stCxn id="52" idx="6"/>
            <a:endCxn id="33" idx="2"/>
          </p:cNvCxnSpPr>
          <p:nvPr/>
        </p:nvCxnSpPr>
        <p:spPr>
          <a:xfrm>
            <a:off x="5638800" y="3952488"/>
            <a:ext cx="619125" cy="126498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BFD4F4DA-9278-4888-A243-6AC48D4F3DB1}"/>
              </a:ext>
            </a:extLst>
          </p:cNvPr>
          <p:cNvCxnSpPr>
            <a:cxnSpLocks/>
            <a:stCxn id="51" idx="6"/>
            <a:endCxn id="41" idx="2"/>
          </p:cNvCxnSpPr>
          <p:nvPr/>
        </p:nvCxnSpPr>
        <p:spPr>
          <a:xfrm flipV="1">
            <a:off x="5638800" y="2683816"/>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4" name="Straight Arrow Connector 183">
            <a:extLst>
              <a:ext uri="{FF2B5EF4-FFF2-40B4-BE49-F238E27FC236}">
                <a16:creationId xmlns:a16="http://schemas.microsoft.com/office/drawing/2014/main" id="{E097EB9F-EDCC-462C-8A8D-D761B5BA0369}"/>
              </a:ext>
            </a:extLst>
          </p:cNvPr>
          <p:cNvCxnSpPr>
            <a:cxnSpLocks/>
            <a:endCxn id="39" idx="2"/>
          </p:cNvCxnSpPr>
          <p:nvPr/>
        </p:nvCxnSpPr>
        <p:spPr>
          <a:xfrm flipV="1">
            <a:off x="5643757" y="3950642"/>
            <a:ext cx="614168" cy="126857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576E62F0-A3B7-42D8-91AF-5B6B260865E3}"/>
              </a:ext>
            </a:extLst>
          </p:cNvPr>
          <p:cNvCxnSpPr>
            <a:cxnSpLocks/>
            <a:stCxn id="51" idx="6"/>
            <a:endCxn id="42" idx="2"/>
          </p:cNvCxnSpPr>
          <p:nvPr/>
        </p:nvCxnSpPr>
        <p:spPr>
          <a:xfrm flipV="1">
            <a:off x="5638800" y="1493191"/>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6" name="Straight Arrow Connector 185">
            <a:extLst>
              <a:ext uri="{FF2B5EF4-FFF2-40B4-BE49-F238E27FC236}">
                <a16:creationId xmlns:a16="http://schemas.microsoft.com/office/drawing/2014/main" id="{626419D0-DB58-48F9-8710-7FDE384376C8}"/>
              </a:ext>
            </a:extLst>
          </p:cNvPr>
          <p:cNvCxnSpPr>
            <a:cxnSpLocks/>
            <a:stCxn id="41" idx="6"/>
            <a:endCxn id="94" idx="2"/>
          </p:cNvCxnSpPr>
          <p:nvPr/>
        </p:nvCxnSpPr>
        <p:spPr>
          <a:xfrm>
            <a:off x="7077075" y="2683816"/>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58B986B8-6AE2-411B-B613-71466DE37DAB}"/>
              </a:ext>
            </a:extLst>
          </p:cNvPr>
          <p:cNvCxnSpPr>
            <a:cxnSpLocks/>
            <a:stCxn id="41" idx="6"/>
            <a:endCxn id="95" idx="2"/>
          </p:cNvCxnSpPr>
          <p:nvPr/>
        </p:nvCxnSpPr>
        <p:spPr>
          <a:xfrm flipV="1">
            <a:off x="7077075" y="2678176"/>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260E1E13-4E7B-4340-903E-80C61054C9AE}"/>
              </a:ext>
            </a:extLst>
          </p:cNvPr>
          <p:cNvCxnSpPr>
            <a:cxnSpLocks/>
            <a:stCxn id="41" idx="6"/>
            <a:endCxn id="93" idx="2"/>
          </p:cNvCxnSpPr>
          <p:nvPr/>
        </p:nvCxnSpPr>
        <p:spPr>
          <a:xfrm>
            <a:off x="7077075" y="2683816"/>
            <a:ext cx="619125" cy="25280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89" name="Straight Arrow Connector 188">
            <a:extLst>
              <a:ext uri="{FF2B5EF4-FFF2-40B4-BE49-F238E27FC236}">
                <a16:creationId xmlns:a16="http://schemas.microsoft.com/office/drawing/2014/main" id="{2A3F6BC8-FC99-4A7F-8072-229BEFF86BDE}"/>
              </a:ext>
            </a:extLst>
          </p:cNvPr>
          <p:cNvCxnSpPr>
            <a:cxnSpLocks/>
            <a:stCxn id="42" idx="6"/>
            <a:endCxn id="95" idx="2"/>
          </p:cNvCxnSpPr>
          <p:nvPr/>
        </p:nvCxnSpPr>
        <p:spPr>
          <a:xfrm>
            <a:off x="7077075" y="1493191"/>
            <a:ext cx="619125" cy="118498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0" name="Straight Arrow Connector 189">
            <a:extLst>
              <a:ext uri="{FF2B5EF4-FFF2-40B4-BE49-F238E27FC236}">
                <a16:creationId xmlns:a16="http://schemas.microsoft.com/office/drawing/2014/main" id="{E1CD3639-0B06-435D-905F-1D3C42E2A7DC}"/>
              </a:ext>
            </a:extLst>
          </p:cNvPr>
          <p:cNvCxnSpPr>
            <a:cxnSpLocks/>
            <a:stCxn id="41" idx="6"/>
            <a:endCxn id="94" idx="2"/>
          </p:cNvCxnSpPr>
          <p:nvPr/>
        </p:nvCxnSpPr>
        <p:spPr>
          <a:xfrm>
            <a:off x="7077075" y="2683816"/>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1" name="Straight Arrow Connector 190">
            <a:extLst>
              <a:ext uri="{FF2B5EF4-FFF2-40B4-BE49-F238E27FC236}">
                <a16:creationId xmlns:a16="http://schemas.microsoft.com/office/drawing/2014/main" id="{62D3824B-EFFA-487F-95FE-879E1A809F8F}"/>
              </a:ext>
            </a:extLst>
          </p:cNvPr>
          <p:cNvCxnSpPr>
            <a:cxnSpLocks/>
            <a:stCxn id="42" idx="6"/>
            <a:endCxn id="93" idx="2"/>
          </p:cNvCxnSpPr>
          <p:nvPr/>
        </p:nvCxnSpPr>
        <p:spPr>
          <a:xfrm>
            <a:off x="7077075" y="1493191"/>
            <a:ext cx="619125" cy="3718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F53F9124-EC2C-4C3E-95B6-D43F2F2A6D2F}"/>
              </a:ext>
            </a:extLst>
          </p:cNvPr>
          <p:cNvCxnSpPr>
            <a:cxnSpLocks/>
            <a:stCxn id="42" idx="6"/>
            <a:endCxn id="94" idx="2"/>
          </p:cNvCxnSpPr>
          <p:nvPr/>
        </p:nvCxnSpPr>
        <p:spPr>
          <a:xfrm>
            <a:off x="7077075" y="1493191"/>
            <a:ext cx="619125" cy="24518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84817BC4-4C9C-47E0-866F-B8535C384A4C}"/>
              </a:ext>
            </a:extLst>
          </p:cNvPr>
          <p:cNvCxnSpPr>
            <a:cxnSpLocks/>
            <a:stCxn id="33" idx="6"/>
            <a:endCxn id="94" idx="2"/>
          </p:cNvCxnSpPr>
          <p:nvPr/>
        </p:nvCxnSpPr>
        <p:spPr>
          <a:xfrm flipV="1">
            <a:off x="7077075" y="3945002"/>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029231AB-FB88-4491-8AC9-445AB72A5773}"/>
              </a:ext>
            </a:extLst>
          </p:cNvPr>
          <p:cNvCxnSpPr>
            <a:cxnSpLocks/>
            <a:stCxn id="33" idx="6"/>
            <a:endCxn id="93" idx="2"/>
          </p:cNvCxnSpPr>
          <p:nvPr/>
        </p:nvCxnSpPr>
        <p:spPr>
          <a:xfrm flipV="1">
            <a:off x="7077075" y="5211828"/>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DFEC7BF0-4848-40FF-8583-3ACB0AA1574F}"/>
              </a:ext>
            </a:extLst>
          </p:cNvPr>
          <p:cNvCxnSpPr>
            <a:cxnSpLocks/>
            <a:stCxn id="96" idx="6"/>
            <a:endCxn id="105" idx="2"/>
          </p:cNvCxnSpPr>
          <p:nvPr/>
        </p:nvCxnSpPr>
        <p:spPr>
          <a:xfrm>
            <a:off x="8515350" y="1487551"/>
            <a:ext cx="619125" cy="120326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C4BB8EC5-2B01-475A-85F1-1A336DBE835B}"/>
              </a:ext>
            </a:extLst>
          </p:cNvPr>
          <p:cNvCxnSpPr>
            <a:cxnSpLocks/>
            <a:stCxn id="94" idx="6"/>
            <a:endCxn id="106" idx="2"/>
          </p:cNvCxnSpPr>
          <p:nvPr/>
        </p:nvCxnSpPr>
        <p:spPr>
          <a:xfrm flipV="1">
            <a:off x="8515350" y="1500188"/>
            <a:ext cx="619125" cy="24448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83E9085A-876F-47CC-B3CE-72314E679F13}"/>
              </a:ext>
            </a:extLst>
          </p:cNvPr>
          <p:cNvCxnSpPr>
            <a:cxnSpLocks/>
            <a:stCxn id="96" idx="6"/>
            <a:endCxn id="98" idx="2"/>
          </p:cNvCxnSpPr>
          <p:nvPr/>
        </p:nvCxnSpPr>
        <p:spPr>
          <a:xfrm>
            <a:off x="8515350" y="1487551"/>
            <a:ext cx="619125" cy="247008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68844A58-3D42-4120-B47D-C11083A2930C}"/>
              </a:ext>
            </a:extLst>
          </p:cNvPr>
          <p:cNvCxnSpPr>
            <a:cxnSpLocks/>
            <a:stCxn id="95" idx="6"/>
            <a:endCxn id="105" idx="2"/>
          </p:cNvCxnSpPr>
          <p:nvPr/>
        </p:nvCxnSpPr>
        <p:spPr>
          <a:xfrm>
            <a:off x="8515350" y="2678176"/>
            <a:ext cx="619125" cy="12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99" name="Straight Arrow Connector 198">
            <a:extLst>
              <a:ext uri="{FF2B5EF4-FFF2-40B4-BE49-F238E27FC236}">
                <a16:creationId xmlns:a16="http://schemas.microsoft.com/office/drawing/2014/main" id="{003AA9B6-F9EF-42BF-BF09-F0CC5D54C97F}"/>
              </a:ext>
            </a:extLst>
          </p:cNvPr>
          <p:cNvCxnSpPr>
            <a:cxnSpLocks/>
            <a:stCxn id="94" idx="6"/>
            <a:endCxn id="105" idx="2"/>
          </p:cNvCxnSpPr>
          <p:nvPr/>
        </p:nvCxnSpPr>
        <p:spPr>
          <a:xfrm flipV="1">
            <a:off x="8515350" y="2690813"/>
            <a:ext cx="619125" cy="12541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7" name="Straight Arrow Connector 216">
            <a:extLst>
              <a:ext uri="{FF2B5EF4-FFF2-40B4-BE49-F238E27FC236}">
                <a16:creationId xmlns:a16="http://schemas.microsoft.com/office/drawing/2014/main" id="{DBFA6C0C-9F61-42B9-A5C7-975D488FF5CB}"/>
              </a:ext>
            </a:extLst>
          </p:cNvPr>
          <p:cNvCxnSpPr>
            <a:cxnSpLocks/>
          </p:cNvCxnSpPr>
          <p:nvPr/>
        </p:nvCxnSpPr>
        <p:spPr>
          <a:xfrm flipV="1">
            <a:off x="7080186" y="1500188"/>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8" name="Straight Arrow Connector 217">
            <a:extLst>
              <a:ext uri="{FF2B5EF4-FFF2-40B4-BE49-F238E27FC236}">
                <a16:creationId xmlns:a16="http://schemas.microsoft.com/office/drawing/2014/main" id="{E49ED0DC-2C44-4BEA-B4B0-90DED35D5591}"/>
              </a:ext>
            </a:extLst>
          </p:cNvPr>
          <p:cNvCxnSpPr>
            <a:cxnSpLocks/>
          </p:cNvCxnSpPr>
          <p:nvPr/>
        </p:nvCxnSpPr>
        <p:spPr>
          <a:xfrm flipV="1">
            <a:off x="7080186" y="150018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19" name="Straight Arrow Connector 218">
            <a:extLst>
              <a:ext uri="{FF2B5EF4-FFF2-40B4-BE49-F238E27FC236}">
                <a16:creationId xmlns:a16="http://schemas.microsoft.com/office/drawing/2014/main" id="{A01A2BD8-02E7-45F5-BC66-3EDA561C1BD8}"/>
              </a:ext>
            </a:extLst>
          </p:cNvPr>
          <p:cNvCxnSpPr>
            <a:cxnSpLocks/>
          </p:cNvCxnSpPr>
          <p:nvPr/>
        </p:nvCxnSpPr>
        <p:spPr>
          <a:xfrm flipV="1">
            <a:off x="7080186" y="2690813"/>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20" name="Straight Arrow Connector 219">
            <a:extLst>
              <a:ext uri="{FF2B5EF4-FFF2-40B4-BE49-F238E27FC236}">
                <a16:creationId xmlns:a16="http://schemas.microsoft.com/office/drawing/2014/main" id="{D48E77CD-4ED5-4AB1-9FCE-6CA1E4190B23}"/>
              </a:ext>
            </a:extLst>
          </p:cNvPr>
          <p:cNvCxnSpPr>
            <a:cxnSpLocks/>
          </p:cNvCxnSpPr>
          <p:nvPr/>
        </p:nvCxnSpPr>
        <p:spPr>
          <a:xfrm flipV="1">
            <a:off x="7080186" y="1500188"/>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0" name="Straight Arrow Connector 239">
            <a:extLst>
              <a:ext uri="{FF2B5EF4-FFF2-40B4-BE49-F238E27FC236}">
                <a16:creationId xmlns:a16="http://schemas.microsoft.com/office/drawing/2014/main" id="{3F5210B4-CC33-447C-BD55-9625CD73640E}"/>
              </a:ext>
            </a:extLst>
          </p:cNvPr>
          <p:cNvCxnSpPr>
            <a:cxnSpLocks/>
          </p:cNvCxnSpPr>
          <p:nvPr/>
        </p:nvCxnSpPr>
        <p:spPr>
          <a:xfrm>
            <a:off x="7069007" y="1504171"/>
            <a:ext cx="619125" cy="24518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1" name="Straight Arrow Connector 240">
            <a:extLst>
              <a:ext uri="{FF2B5EF4-FFF2-40B4-BE49-F238E27FC236}">
                <a16:creationId xmlns:a16="http://schemas.microsoft.com/office/drawing/2014/main" id="{AE1DBBB6-0784-44AB-8DF5-99EC5F120213}"/>
              </a:ext>
            </a:extLst>
          </p:cNvPr>
          <p:cNvCxnSpPr>
            <a:cxnSpLocks/>
          </p:cNvCxnSpPr>
          <p:nvPr/>
        </p:nvCxnSpPr>
        <p:spPr>
          <a:xfrm flipV="1">
            <a:off x="7069007" y="3955982"/>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2" name="Straight Arrow Connector 241">
            <a:extLst>
              <a:ext uri="{FF2B5EF4-FFF2-40B4-BE49-F238E27FC236}">
                <a16:creationId xmlns:a16="http://schemas.microsoft.com/office/drawing/2014/main" id="{4D27F99D-6D2F-4CAE-A63F-BBB440DBD148}"/>
              </a:ext>
            </a:extLst>
          </p:cNvPr>
          <p:cNvCxnSpPr>
            <a:cxnSpLocks/>
            <a:stCxn id="39" idx="6"/>
            <a:endCxn id="94" idx="2"/>
          </p:cNvCxnSpPr>
          <p:nvPr/>
        </p:nvCxnSpPr>
        <p:spPr>
          <a:xfrm flipV="1">
            <a:off x="7077075" y="3945002"/>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3" name="Straight Arrow Connector 242">
            <a:extLst>
              <a:ext uri="{FF2B5EF4-FFF2-40B4-BE49-F238E27FC236}">
                <a16:creationId xmlns:a16="http://schemas.microsoft.com/office/drawing/2014/main" id="{F3756604-E92A-4A11-8C37-141AE899EB6B}"/>
              </a:ext>
            </a:extLst>
          </p:cNvPr>
          <p:cNvCxnSpPr>
            <a:cxnSpLocks/>
          </p:cNvCxnSpPr>
          <p:nvPr/>
        </p:nvCxnSpPr>
        <p:spPr>
          <a:xfrm flipV="1">
            <a:off x="7072118" y="1511168"/>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4" name="Straight Arrow Connector 243">
            <a:extLst>
              <a:ext uri="{FF2B5EF4-FFF2-40B4-BE49-F238E27FC236}">
                <a16:creationId xmlns:a16="http://schemas.microsoft.com/office/drawing/2014/main" id="{5906CEB0-A392-4C06-8E6E-5C5BD93E0539}"/>
              </a:ext>
            </a:extLst>
          </p:cNvPr>
          <p:cNvCxnSpPr>
            <a:cxnSpLocks/>
          </p:cNvCxnSpPr>
          <p:nvPr/>
        </p:nvCxnSpPr>
        <p:spPr>
          <a:xfrm flipV="1">
            <a:off x="7072118" y="1511168"/>
            <a:ext cx="619125" cy="372612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5" name="Straight Arrow Connector 244">
            <a:extLst>
              <a:ext uri="{FF2B5EF4-FFF2-40B4-BE49-F238E27FC236}">
                <a16:creationId xmlns:a16="http://schemas.microsoft.com/office/drawing/2014/main" id="{7FFBCFC7-ADB1-4D30-9B92-EF6D494D11B4}"/>
              </a:ext>
            </a:extLst>
          </p:cNvPr>
          <p:cNvCxnSpPr>
            <a:cxnSpLocks/>
          </p:cNvCxnSpPr>
          <p:nvPr/>
        </p:nvCxnSpPr>
        <p:spPr>
          <a:xfrm>
            <a:off x="8536829" y="2697954"/>
            <a:ext cx="619125" cy="25280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6" name="Straight Arrow Connector 245">
            <a:extLst>
              <a:ext uri="{FF2B5EF4-FFF2-40B4-BE49-F238E27FC236}">
                <a16:creationId xmlns:a16="http://schemas.microsoft.com/office/drawing/2014/main" id="{89F88B46-41D5-4B27-B019-39CA004526D6}"/>
              </a:ext>
            </a:extLst>
          </p:cNvPr>
          <p:cNvCxnSpPr>
            <a:cxnSpLocks/>
          </p:cNvCxnSpPr>
          <p:nvPr/>
        </p:nvCxnSpPr>
        <p:spPr>
          <a:xfrm>
            <a:off x="8536829" y="2697954"/>
            <a:ext cx="619125" cy="126118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7" name="Straight Arrow Connector 246">
            <a:extLst>
              <a:ext uri="{FF2B5EF4-FFF2-40B4-BE49-F238E27FC236}">
                <a16:creationId xmlns:a16="http://schemas.microsoft.com/office/drawing/2014/main" id="{8AFDD5D0-D7BC-463E-A9B4-F86D991448E0}"/>
              </a:ext>
            </a:extLst>
          </p:cNvPr>
          <p:cNvCxnSpPr>
            <a:cxnSpLocks/>
          </p:cNvCxnSpPr>
          <p:nvPr/>
        </p:nvCxnSpPr>
        <p:spPr>
          <a:xfrm>
            <a:off x="8536829" y="1507329"/>
            <a:ext cx="619125" cy="3718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8" name="Straight Arrow Connector 247">
            <a:extLst>
              <a:ext uri="{FF2B5EF4-FFF2-40B4-BE49-F238E27FC236}">
                <a16:creationId xmlns:a16="http://schemas.microsoft.com/office/drawing/2014/main" id="{DD63AF63-120A-4B91-9028-C658B7AF1491}"/>
              </a:ext>
            </a:extLst>
          </p:cNvPr>
          <p:cNvCxnSpPr>
            <a:cxnSpLocks/>
          </p:cNvCxnSpPr>
          <p:nvPr/>
        </p:nvCxnSpPr>
        <p:spPr>
          <a:xfrm flipV="1">
            <a:off x="8539940" y="1514326"/>
            <a:ext cx="619125" cy="119247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9BE4BDEC-0CA0-492D-895F-45E2455D50E5}"/>
              </a:ext>
            </a:extLst>
          </p:cNvPr>
          <p:cNvCxnSpPr>
            <a:cxnSpLocks/>
          </p:cNvCxnSpPr>
          <p:nvPr/>
        </p:nvCxnSpPr>
        <p:spPr>
          <a:xfrm flipV="1">
            <a:off x="8539940" y="2704951"/>
            <a:ext cx="619125" cy="253549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0" name="Straight Arrow Connector 249">
            <a:extLst>
              <a:ext uri="{FF2B5EF4-FFF2-40B4-BE49-F238E27FC236}">
                <a16:creationId xmlns:a16="http://schemas.microsoft.com/office/drawing/2014/main" id="{0406E00D-E20C-40CC-9196-95FFA401B675}"/>
              </a:ext>
            </a:extLst>
          </p:cNvPr>
          <p:cNvCxnSpPr>
            <a:cxnSpLocks/>
          </p:cNvCxnSpPr>
          <p:nvPr/>
        </p:nvCxnSpPr>
        <p:spPr>
          <a:xfrm flipV="1">
            <a:off x="8528761" y="3970120"/>
            <a:ext cx="619125" cy="12724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1" name="Straight Arrow Connector 250">
            <a:extLst>
              <a:ext uri="{FF2B5EF4-FFF2-40B4-BE49-F238E27FC236}">
                <a16:creationId xmlns:a16="http://schemas.microsoft.com/office/drawing/2014/main" id="{CB666776-D270-40C1-A8F5-09374EE5A7CE}"/>
              </a:ext>
            </a:extLst>
          </p:cNvPr>
          <p:cNvCxnSpPr>
            <a:cxnSpLocks/>
          </p:cNvCxnSpPr>
          <p:nvPr/>
        </p:nvCxnSpPr>
        <p:spPr>
          <a:xfrm flipV="1">
            <a:off x="8528761" y="5236946"/>
            <a:ext cx="619125" cy="5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2" name="Straight Arrow Connector 251">
            <a:extLst>
              <a:ext uri="{FF2B5EF4-FFF2-40B4-BE49-F238E27FC236}">
                <a16:creationId xmlns:a16="http://schemas.microsoft.com/office/drawing/2014/main" id="{1519673C-DE7F-4D51-85BF-022CB9F02A26}"/>
              </a:ext>
            </a:extLst>
          </p:cNvPr>
          <p:cNvCxnSpPr>
            <a:cxnSpLocks/>
          </p:cNvCxnSpPr>
          <p:nvPr/>
        </p:nvCxnSpPr>
        <p:spPr>
          <a:xfrm flipV="1">
            <a:off x="8531872" y="1525306"/>
            <a:ext cx="619125" cy="184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1" name="Straight Arrow Connector 260">
            <a:extLst>
              <a:ext uri="{FF2B5EF4-FFF2-40B4-BE49-F238E27FC236}">
                <a16:creationId xmlns:a16="http://schemas.microsoft.com/office/drawing/2014/main" id="{E2099C07-CD68-4D40-BE36-C9DF706C1874}"/>
              </a:ext>
            </a:extLst>
          </p:cNvPr>
          <p:cNvCxnSpPr>
            <a:cxnSpLocks/>
            <a:stCxn id="94" idx="6"/>
            <a:endCxn id="98" idx="2"/>
          </p:cNvCxnSpPr>
          <p:nvPr/>
        </p:nvCxnSpPr>
        <p:spPr>
          <a:xfrm>
            <a:off x="8515350" y="3945002"/>
            <a:ext cx="619125" cy="1263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2" name="Straight Arrow Connector 261">
            <a:extLst>
              <a:ext uri="{FF2B5EF4-FFF2-40B4-BE49-F238E27FC236}">
                <a16:creationId xmlns:a16="http://schemas.microsoft.com/office/drawing/2014/main" id="{C131F59A-758B-446C-9ED3-C677A9D23F36}"/>
              </a:ext>
            </a:extLst>
          </p:cNvPr>
          <p:cNvCxnSpPr>
            <a:cxnSpLocks/>
            <a:stCxn id="93" idx="6"/>
            <a:endCxn id="106" idx="2"/>
          </p:cNvCxnSpPr>
          <p:nvPr/>
        </p:nvCxnSpPr>
        <p:spPr>
          <a:xfrm flipV="1">
            <a:off x="8515350" y="1500188"/>
            <a:ext cx="619125" cy="37116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3" name="Straight Arrow Connector 262">
            <a:extLst>
              <a:ext uri="{FF2B5EF4-FFF2-40B4-BE49-F238E27FC236}">
                <a16:creationId xmlns:a16="http://schemas.microsoft.com/office/drawing/2014/main" id="{58E16A2E-1A9C-477C-88FE-734BFC526CD9}"/>
              </a:ext>
            </a:extLst>
          </p:cNvPr>
          <p:cNvCxnSpPr>
            <a:cxnSpLocks/>
            <a:stCxn id="94" idx="6"/>
            <a:endCxn id="97" idx="2"/>
          </p:cNvCxnSpPr>
          <p:nvPr/>
        </p:nvCxnSpPr>
        <p:spPr>
          <a:xfrm>
            <a:off x="8515350" y="3945002"/>
            <a:ext cx="619125" cy="12794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4" name="Straight Arrow Connector 263">
            <a:extLst>
              <a:ext uri="{FF2B5EF4-FFF2-40B4-BE49-F238E27FC236}">
                <a16:creationId xmlns:a16="http://schemas.microsoft.com/office/drawing/2014/main" id="{64180FEE-A1F9-489B-96DB-58F4AB517577}"/>
              </a:ext>
            </a:extLst>
          </p:cNvPr>
          <p:cNvCxnSpPr>
            <a:cxnSpLocks/>
            <a:stCxn id="106" idx="6"/>
            <a:endCxn id="26" idx="2"/>
          </p:cNvCxnSpPr>
          <p:nvPr/>
        </p:nvCxnSpPr>
        <p:spPr>
          <a:xfrm>
            <a:off x="9953625" y="1500188"/>
            <a:ext cx="1074964" cy="196607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5" name="Straight Arrow Connector 264">
            <a:extLst>
              <a:ext uri="{FF2B5EF4-FFF2-40B4-BE49-F238E27FC236}">
                <a16:creationId xmlns:a16="http://schemas.microsoft.com/office/drawing/2014/main" id="{129FB6C7-5D80-4959-95F0-B6A5F753012F}"/>
              </a:ext>
            </a:extLst>
          </p:cNvPr>
          <p:cNvCxnSpPr>
            <a:cxnSpLocks/>
            <a:stCxn id="98" idx="6"/>
            <a:endCxn id="26" idx="2"/>
          </p:cNvCxnSpPr>
          <p:nvPr/>
        </p:nvCxnSpPr>
        <p:spPr>
          <a:xfrm flipV="1">
            <a:off x="9953625" y="3466266"/>
            <a:ext cx="1074964" cy="49137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6" name="Straight Arrow Connector 265">
            <a:extLst>
              <a:ext uri="{FF2B5EF4-FFF2-40B4-BE49-F238E27FC236}">
                <a16:creationId xmlns:a16="http://schemas.microsoft.com/office/drawing/2014/main" id="{CEB83416-1D77-4BAB-9887-F936E820B345}"/>
              </a:ext>
            </a:extLst>
          </p:cNvPr>
          <p:cNvCxnSpPr>
            <a:cxnSpLocks/>
            <a:stCxn id="105" idx="6"/>
            <a:endCxn id="26" idx="2"/>
          </p:cNvCxnSpPr>
          <p:nvPr/>
        </p:nvCxnSpPr>
        <p:spPr>
          <a:xfrm>
            <a:off x="9953625" y="2690813"/>
            <a:ext cx="1074964" cy="7754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7" name="Straight Arrow Connector 266">
            <a:extLst>
              <a:ext uri="{FF2B5EF4-FFF2-40B4-BE49-F238E27FC236}">
                <a16:creationId xmlns:a16="http://schemas.microsoft.com/office/drawing/2014/main" id="{9CA82E30-604C-49BA-82AA-D6EB5C45ECF2}"/>
              </a:ext>
            </a:extLst>
          </p:cNvPr>
          <p:cNvCxnSpPr>
            <a:cxnSpLocks/>
            <a:stCxn id="97" idx="6"/>
            <a:endCxn id="26" idx="2"/>
          </p:cNvCxnSpPr>
          <p:nvPr/>
        </p:nvCxnSpPr>
        <p:spPr>
          <a:xfrm flipV="1">
            <a:off x="9953625" y="3466266"/>
            <a:ext cx="1074964" cy="175819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32" name="Rectangle: Rounded Corners 131">
            <a:extLst>
              <a:ext uri="{FF2B5EF4-FFF2-40B4-BE49-F238E27FC236}">
                <a16:creationId xmlns:a16="http://schemas.microsoft.com/office/drawing/2014/main" id="{B655F95B-2E0A-41DF-9AFB-3AAE3D6CCEFA}"/>
              </a:ext>
            </a:extLst>
          </p:cNvPr>
          <p:cNvSpPr/>
          <p:nvPr/>
        </p:nvSpPr>
        <p:spPr>
          <a:xfrm>
            <a:off x="3381375" y="609600"/>
            <a:ext cx="6572250" cy="5353051"/>
          </a:xfrm>
          <a:prstGeom prst="roundRect">
            <a:avLst/>
          </a:prstGeom>
          <a:solidFill>
            <a:schemeClr val="accent6">
              <a:lumMod val="20000"/>
              <a:lumOff val="80000"/>
              <a:alpha val="89000"/>
            </a:schemeClr>
          </a:solidFill>
          <a:ln>
            <a:solidFill>
              <a:srgbClr val="009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9103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5D73AA24-7B30-4740-866D-39E50C56CF1D}"/>
              </a:ext>
            </a:extLst>
          </p:cNvPr>
          <p:cNvSpPr/>
          <p:nvPr/>
        </p:nvSpPr>
        <p:spPr>
          <a:xfrm>
            <a:off x="1228725" y="16335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1228725" y="4376740"/>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1228725" y="3005138"/>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11028589" y="304240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cxnSpLocks/>
            <a:stCxn id="22" idx="6"/>
          </p:cNvCxnSpPr>
          <p:nvPr/>
        </p:nvCxnSpPr>
        <p:spPr>
          <a:xfrm flipV="1">
            <a:off x="2047875" y="1500188"/>
            <a:ext cx="1333500" cy="5572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p:cNvCxnSpPr>
          <p:nvPr/>
        </p:nvCxnSpPr>
        <p:spPr>
          <a:xfrm>
            <a:off x="2047875" y="2057400"/>
            <a:ext cx="1333500" cy="6334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p:cNvCxnSpPr>
          <p:nvPr/>
        </p:nvCxnSpPr>
        <p:spPr>
          <a:xfrm>
            <a:off x="2047875" y="2057400"/>
            <a:ext cx="1333500" cy="19002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p:cNvCxnSpPr>
          <p:nvPr/>
        </p:nvCxnSpPr>
        <p:spPr>
          <a:xfrm>
            <a:off x="2047875" y="2057400"/>
            <a:ext cx="1333500" cy="31670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p:cNvCxnSpPr>
          <p:nvPr/>
        </p:nvCxnSpPr>
        <p:spPr>
          <a:xfrm>
            <a:off x="2047875" y="3429001"/>
            <a:ext cx="1333500" cy="52863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p:cNvCxnSpPr>
          <p:nvPr/>
        </p:nvCxnSpPr>
        <p:spPr>
          <a:xfrm flipV="1">
            <a:off x="2047875" y="2690813"/>
            <a:ext cx="1333500" cy="73818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p:cNvCxnSpPr>
          <p:nvPr/>
        </p:nvCxnSpPr>
        <p:spPr>
          <a:xfrm flipV="1">
            <a:off x="2047875" y="1500188"/>
            <a:ext cx="1333500" cy="192881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p:cNvCxnSpPr>
          <p:nvPr/>
        </p:nvCxnSpPr>
        <p:spPr>
          <a:xfrm>
            <a:off x="2047875" y="3429001"/>
            <a:ext cx="1333500" cy="17954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p:cNvCxnSpPr>
          <p:nvPr/>
        </p:nvCxnSpPr>
        <p:spPr>
          <a:xfrm flipV="1">
            <a:off x="2047875" y="1500188"/>
            <a:ext cx="1333500" cy="330041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p:cNvCxnSpPr>
          <p:nvPr/>
        </p:nvCxnSpPr>
        <p:spPr>
          <a:xfrm flipV="1">
            <a:off x="2047875" y="2690813"/>
            <a:ext cx="1333500" cy="210979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p:cNvCxnSpPr>
          <p:nvPr/>
        </p:nvCxnSpPr>
        <p:spPr>
          <a:xfrm flipV="1">
            <a:off x="2047875" y="3957639"/>
            <a:ext cx="1333500" cy="84296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p:cNvCxnSpPr>
          <p:nvPr/>
        </p:nvCxnSpPr>
        <p:spPr>
          <a:xfrm>
            <a:off x="2047875" y="4800603"/>
            <a:ext cx="1333500" cy="42386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8388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104775" y="1918899"/>
            <a:ext cx="1733550" cy="276999"/>
          </a:xfrm>
          <a:prstGeom prst="rect">
            <a:avLst/>
          </a:prstGeom>
          <a:noFill/>
        </p:spPr>
        <p:txBody>
          <a:bodyPr wrap="square" rtlCol="0">
            <a:spAutoFit/>
          </a:bodyPr>
          <a:lstStyle/>
          <a:p>
            <a:r>
              <a:rPr lang="en-US" sz="1200" dirty="0"/>
              <a:t>Input value 1</a:t>
            </a:r>
            <a:endParaRPr lang="en-IN" sz="1200"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822344" y="4118051"/>
            <a:ext cx="1733550" cy="276999"/>
          </a:xfrm>
          <a:prstGeom prst="rect">
            <a:avLst/>
          </a:prstGeom>
          <a:noFill/>
        </p:spPr>
        <p:txBody>
          <a:bodyPr wrap="square" rtlCol="0">
            <a:spAutoFit/>
          </a:bodyPr>
          <a:lstStyle/>
          <a:p>
            <a:r>
              <a:rPr lang="en-US" sz="1200" dirty="0"/>
              <a:t>Output value</a:t>
            </a:r>
            <a:endParaRPr lang="en-IN" sz="1200"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104775" y="4699368"/>
            <a:ext cx="1733550" cy="276999"/>
          </a:xfrm>
          <a:prstGeom prst="rect">
            <a:avLst/>
          </a:prstGeom>
          <a:noFill/>
        </p:spPr>
        <p:txBody>
          <a:bodyPr wrap="square" rtlCol="0">
            <a:spAutoFit/>
          </a:bodyPr>
          <a:lstStyle/>
          <a:p>
            <a:r>
              <a:rPr lang="en-US" sz="1200" dirty="0"/>
              <a:t>Input value 3</a:t>
            </a:r>
            <a:endParaRPr lang="en-IN" sz="1200"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104775" y="3327767"/>
            <a:ext cx="1733550" cy="276999"/>
          </a:xfrm>
          <a:prstGeom prst="rect">
            <a:avLst/>
          </a:prstGeom>
          <a:noFill/>
        </p:spPr>
        <p:txBody>
          <a:bodyPr wrap="square" rtlCol="0">
            <a:spAutoFit/>
          </a:bodyPr>
          <a:lstStyle/>
          <a:p>
            <a:r>
              <a:rPr lang="en-US" sz="1200" dirty="0"/>
              <a:t>Input value 2</a:t>
            </a:r>
            <a:endParaRPr lang="en-IN" sz="1200" dirty="0"/>
          </a:p>
        </p:txBody>
      </p:sp>
      <p:cxnSp>
        <p:nvCxnSpPr>
          <p:cNvPr id="264" name="Straight Arrow Connector 263">
            <a:extLst>
              <a:ext uri="{FF2B5EF4-FFF2-40B4-BE49-F238E27FC236}">
                <a16:creationId xmlns:a16="http://schemas.microsoft.com/office/drawing/2014/main" id="{64180FEE-A1F9-489B-96DB-58F4AB517577}"/>
              </a:ext>
            </a:extLst>
          </p:cNvPr>
          <p:cNvCxnSpPr>
            <a:cxnSpLocks/>
            <a:endCxn id="26" idx="2"/>
          </p:cNvCxnSpPr>
          <p:nvPr/>
        </p:nvCxnSpPr>
        <p:spPr>
          <a:xfrm>
            <a:off x="9953625" y="1500188"/>
            <a:ext cx="1074964" cy="196607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5" name="Straight Arrow Connector 264">
            <a:extLst>
              <a:ext uri="{FF2B5EF4-FFF2-40B4-BE49-F238E27FC236}">
                <a16:creationId xmlns:a16="http://schemas.microsoft.com/office/drawing/2014/main" id="{129FB6C7-5D80-4959-95F0-B6A5F753012F}"/>
              </a:ext>
            </a:extLst>
          </p:cNvPr>
          <p:cNvCxnSpPr>
            <a:cxnSpLocks/>
            <a:endCxn id="26" idx="2"/>
          </p:cNvCxnSpPr>
          <p:nvPr/>
        </p:nvCxnSpPr>
        <p:spPr>
          <a:xfrm flipV="1">
            <a:off x="9953625" y="3466266"/>
            <a:ext cx="1074964" cy="49137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6" name="Straight Arrow Connector 265">
            <a:extLst>
              <a:ext uri="{FF2B5EF4-FFF2-40B4-BE49-F238E27FC236}">
                <a16:creationId xmlns:a16="http://schemas.microsoft.com/office/drawing/2014/main" id="{CEB83416-1D77-4BAB-9887-F936E820B345}"/>
              </a:ext>
            </a:extLst>
          </p:cNvPr>
          <p:cNvCxnSpPr>
            <a:cxnSpLocks/>
            <a:endCxn id="26" idx="2"/>
          </p:cNvCxnSpPr>
          <p:nvPr/>
        </p:nvCxnSpPr>
        <p:spPr>
          <a:xfrm>
            <a:off x="9953625" y="2690813"/>
            <a:ext cx="1074964" cy="7754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67" name="Straight Arrow Connector 266">
            <a:extLst>
              <a:ext uri="{FF2B5EF4-FFF2-40B4-BE49-F238E27FC236}">
                <a16:creationId xmlns:a16="http://schemas.microsoft.com/office/drawing/2014/main" id="{9CA82E30-604C-49BA-82AA-D6EB5C45ECF2}"/>
              </a:ext>
            </a:extLst>
          </p:cNvPr>
          <p:cNvCxnSpPr>
            <a:cxnSpLocks/>
            <a:endCxn id="26" idx="2"/>
          </p:cNvCxnSpPr>
          <p:nvPr/>
        </p:nvCxnSpPr>
        <p:spPr>
          <a:xfrm flipV="1">
            <a:off x="9953625" y="3466266"/>
            <a:ext cx="1074964" cy="175819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32" name="Rectangle: Rounded Corners 131">
            <a:extLst>
              <a:ext uri="{FF2B5EF4-FFF2-40B4-BE49-F238E27FC236}">
                <a16:creationId xmlns:a16="http://schemas.microsoft.com/office/drawing/2014/main" id="{2262CAC9-C52E-409A-9B07-B05D5D54A095}"/>
              </a:ext>
            </a:extLst>
          </p:cNvPr>
          <p:cNvSpPr/>
          <p:nvPr/>
        </p:nvSpPr>
        <p:spPr>
          <a:xfrm>
            <a:off x="3381375" y="609600"/>
            <a:ext cx="6572250" cy="5353051"/>
          </a:xfrm>
          <a:prstGeom prst="roundRect">
            <a:avLst/>
          </a:prstGeom>
          <a:solidFill>
            <a:schemeClr val="accent6">
              <a:lumMod val="60000"/>
              <a:lumOff val="40000"/>
              <a:alpha val="89000"/>
            </a:schemeClr>
          </a:solidFill>
          <a:ln>
            <a:solidFill>
              <a:srgbClr val="009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Abstract</a:t>
            </a:r>
            <a:endParaRPr lang="en-IN" dirty="0"/>
          </a:p>
        </p:txBody>
      </p:sp>
    </p:spTree>
    <p:extLst>
      <p:ext uri="{BB962C8B-B14F-4D97-AF65-F5344CB8AC3E}">
        <p14:creationId xmlns:p14="http://schemas.microsoft.com/office/powerpoint/2010/main" val="88414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4041" b="1"/>
          <a:stretch/>
        </p:blipFill>
        <p:spPr>
          <a:xfrm>
            <a:off x="0" y="10"/>
            <a:ext cx="12192000" cy="6857989"/>
          </a:xfrm>
          <a:prstGeom prst="rect">
            <a:avLst/>
          </a:prstGeom>
        </p:spPr>
      </p:pic>
      <p:sp>
        <p:nvSpPr>
          <p:cNvPr id="84"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2F05FEA-D676-40A4-8D1C-5A4BF886D3C0}"/>
              </a:ext>
            </a:extLst>
          </p:cNvPr>
          <p:cNvSpPr/>
          <p:nvPr/>
        </p:nvSpPr>
        <p:spPr>
          <a:xfrm>
            <a:off x="810000" y="447188"/>
            <a:ext cx="4930400" cy="1559412"/>
          </a:xfrm>
          <a:prstGeom prst="rect">
            <a:avLst/>
          </a:prstGeom>
        </p:spPr>
        <p:txBody>
          <a:bodyPr vert="horz" lIns="91440" tIns="45720" rIns="91440" bIns="45720" rtlCol="0" anchor="b">
            <a:normAutofit/>
          </a:bodyPr>
          <a:lstStyle/>
          <a:p>
            <a:pPr>
              <a:spcBef>
                <a:spcPct val="0"/>
              </a:spcBef>
              <a:spcAft>
                <a:spcPts val="600"/>
              </a:spcAft>
            </a:pPr>
            <a:r>
              <a:rPr lang="en-US" sz="4000" b="1" cap="none" spc="50">
                <a:ln w="0"/>
                <a:solidFill>
                  <a:srgbClr val="FEFEFE"/>
                </a:solidFill>
                <a:effectLst>
                  <a:innerShdw blurRad="63500" dist="50800" dir="13500000">
                    <a:srgbClr val="000000">
                      <a:alpha val="50000"/>
                    </a:srgbClr>
                  </a:innerShdw>
                </a:effectLst>
                <a:latin typeface="+mj-lt"/>
                <a:ea typeface="+mj-ea"/>
                <a:cs typeface="+mj-cs"/>
              </a:rPr>
              <a:t>Deep Learning</a:t>
            </a:r>
          </a:p>
        </p:txBody>
      </p:sp>
      <p:sp>
        <p:nvSpPr>
          <p:cNvPr id="7" name="TextBox 6">
            <a:extLst>
              <a:ext uri="{FF2B5EF4-FFF2-40B4-BE49-F238E27FC236}">
                <a16:creationId xmlns:a16="http://schemas.microsoft.com/office/drawing/2014/main" id="{800AEF46-19FC-4C0D-B910-3BDA88AE2325}"/>
              </a:ext>
            </a:extLst>
          </p:cNvPr>
          <p:cNvSpPr txBox="1"/>
          <p:nvPr/>
        </p:nvSpPr>
        <p:spPr>
          <a:xfrm>
            <a:off x="818712" y="2413000"/>
            <a:ext cx="4921687" cy="363220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Font typeface="Wingdings 2" charset="2"/>
              <a:buChar char=""/>
            </a:pPr>
            <a:r>
              <a:rPr lang="en-US" sz="1500" dirty="0"/>
              <a:t> Invented in the 40s.</a:t>
            </a:r>
          </a:p>
          <a:p>
            <a:pPr>
              <a:lnSpc>
                <a:spcPct val="90000"/>
              </a:lnSpc>
              <a:spcBef>
                <a:spcPct val="20000"/>
              </a:spcBef>
              <a:spcAft>
                <a:spcPts val="600"/>
              </a:spcAft>
              <a:buClr>
                <a:schemeClr val="accent1"/>
              </a:buClr>
              <a:buFont typeface="Wingdings 2" charset="2"/>
              <a:buChar char=""/>
            </a:pPr>
            <a:r>
              <a:rPr lang="en-US" sz="1500" dirty="0"/>
              <a:t> Caught on the trend in the 80s</a:t>
            </a:r>
          </a:p>
          <a:p>
            <a:pPr>
              <a:lnSpc>
                <a:spcPct val="90000"/>
              </a:lnSpc>
              <a:spcBef>
                <a:spcPct val="20000"/>
              </a:spcBef>
              <a:spcAft>
                <a:spcPts val="600"/>
              </a:spcAft>
              <a:buClr>
                <a:schemeClr val="accent1"/>
              </a:buClr>
              <a:buFont typeface="Wingdings 2" charset="2"/>
              <a:buChar char=""/>
            </a:pPr>
            <a:r>
              <a:rPr lang="en-US" sz="1500" dirty="0"/>
              <a:t> Research in this area, it slowly died of in the next decade.</a:t>
            </a:r>
          </a:p>
          <a:p>
            <a:pPr>
              <a:lnSpc>
                <a:spcPct val="90000"/>
              </a:lnSpc>
              <a:spcBef>
                <a:spcPct val="20000"/>
              </a:spcBef>
              <a:spcAft>
                <a:spcPts val="600"/>
              </a:spcAft>
              <a:buClr>
                <a:schemeClr val="accent1"/>
              </a:buClr>
              <a:buFont typeface="Wingdings 2" charset="2"/>
              <a:buChar char=""/>
            </a:pPr>
            <a:endParaRPr lang="en-US" sz="1500" dirty="0"/>
          </a:p>
          <a:p>
            <a:pPr>
              <a:lnSpc>
                <a:spcPct val="90000"/>
              </a:lnSpc>
              <a:spcBef>
                <a:spcPct val="20000"/>
              </a:spcBef>
              <a:spcAft>
                <a:spcPts val="600"/>
              </a:spcAft>
              <a:buClr>
                <a:schemeClr val="accent1"/>
              </a:buClr>
            </a:pPr>
            <a:r>
              <a:rPr lang="en-US" sz="1500" b="1" dirty="0"/>
              <a:t>Reasons:</a:t>
            </a:r>
          </a:p>
          <a:p>
            <a:pPr>
              <a:lnSpc>
                <a:spcPct val="90000"/>
              </a:lnSpc>
              <a:spcBef>
                <a:spcPct val="20000"/>
              </a:spcBef>
              <a:spcAft>
                <a:spcPts val="600"/>
              </a:spcAft>
              <a:buClr>
                <a:schemeClr val="accent1"/>
              </a:buClr>
              <a:buFont typeface="Wingdings 2" charset="2"/>
              <a:buChar char=""/>
            </a:pPr>
            <a:r>
              <a:rPr lang="en-US" sz="1500" dirty="0"/>
              <a:t> Not that good in predicting  things.</a:t>
            </a:r>
          </a:p>
          <a:p>
            <a:pPr>
              <a:lnSpc>
                <a:spcPct val="90000"/>
              </a:lnSpc>
              <a:spcBef>
                <a:spcPct val="20000"/>
              </a:spcBef>
              <a:spcAft>
                <a:spcPts val="600"/>
              </a:spcAft>
              <a:buClr>
                <a:schemeClr val="accent1"/>
              </a:buClr>
              <a:buFont typeface="Wingdings 2" charset="2"/>
              <a:buChar char=""/>
            </a:pPr>
            <a:r>
              <a:rPr lang="en-US" sz="1500" dirty="0"/>
              <a:t> Technology back then wasn’t up to the right standard to facilitate neural networks</a:t>
            </a:r>
          </a:p>
          <a:p>
            <a:pPr>
              <a:lnSpc>
                <a:spcPct val="90000"/>
              </a:lnSpc>
              <a:spcBef>
                <a:spcPct val="20000"/>
              </a:spcBef>
              <a:spcAft>
                <a:spcPts val="600"/>
              </a:spcAft>
              <a:buClr>
                <a:schemeClr val="accent1"/>
              </a:buClr>
              <a:buFont typeface="Wingdings 2" charset="2"/>
              <a:buChar char=""/>
            </a:pPr>
            <a:r>
              <a:rPr lang="en-US" sz="1500" dirty="0"/>
              <a:t> We need a lot of data and processing power for the neural network to work properly.</a:t>
            </a:r>
          </a:p>
        </p:txBody>
      </p:sp>
      <p:pic>
        <p:nvPicPr>
          <p:cNvPr id="10242" name="Picture 2" descr="Deep learning vs. machine learning – What's the difference?">
            <a:extLst>
              <a:ext uri="{FF2B5EF4-FFF2-40B4-BE49-F238E27FC236}">
                <a16:creationId xmlns:a16="http://schemas.microsoft.com/office/drawing/2014/main" id="{4B848C62-D909-40D4-B58B-AE2610FBD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400" y="1543049"/>
            <a:ext cx="5064057" cy="347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3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E536C6E-942E-4AAA-A48C-913D80DBDBA3}"/>
              </a:ext>
            </a:extLst>
          </p:cNvPr>
          <p:cNvSpPr/>
          <p:nvPr/>
        </p:nvSpPr>
        <p:spPr>
          <a:xfrm>
            <a:off x="5588355" y="2825717"/>
            <a:ext cx="1442163" cy="120656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Neuron</a:t>
            </a:r>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X3</a:t>
            </a:r>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a:t>
            </a:r>
          </a:p>
        </p:txBody>
      </p: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626080" cy="137160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a:off x="2962275" y="3429000"/>
            <a:ext cx="2626080" cy="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3429000"/>
            <a:ext cx="2626080" cy="137160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1" name="TextBox 100">
            <a:extLst>
              <a:ext uri="{FF2B5EF4-FFF2-40B4-BE49-F238E27FC236}">
                <a16:creationId xmlns:a16="http://schemas.microsoft.com/office/drawing/2014/main" id="{75ACFBC3-5AD7-48CD-90B9-9E3B8C298DF8}"/>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cxnSp>
        <p:nvCxnSpPr>
          <p:cNvPr id="44" name="Straight Arrow Connector 43">
            <a:extLst>
              <a:ext uri="{FF2B5EF4-FFF2-40B4-BE49-F238E27FC236}">
                <a16:creationId xmlns:a16="http://schemas.microsoft.com/office/drawing/2014/main" id="{06139B7A-B234-4FFB-BAF5-8F01AC651984}"/>
              </a:ext>
            </a:extLst>
          </p:cNvPr>
          <p:cNvCxnSpPr>
            <a:cxnSpLocks/>
            <a:stCxn id="20" idx="6"/>
            <a:endCxn id="26" idx="2"/>
          </p:cNvCxnSpPr>
          <p:nvPr/>
        </p:nvCxnSpPr>
        <p:spPr>
          <a:xfrm>
            <a:off x="7030518" y="3429000"/>
            <a:ext cx="2199207" cy="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5E96BA1-786E-49B0-A97C-B4974F75232C}"/>
              </a:ext>
            </a:extLst>
          </p:cNvPr>
          <p:cNvSpPr txBox="1"/>
          <p:nvPr/>
        </p:nvSpPr>
        <p:spPr>
          <a:xfrm>
            <a:off x="409575" y="4477435"/>
            <a:ext cx="1733550" cy="646331"/>
          </a:xfrm>
          <a:prstGeom prst="rect">
            <a:avLst/>
          </a:prstGeom>
          <a:noFill/>
        </p:spPr>
        <p:txBody>
          <a:bodyPr wrap="square" rtlCol="0">
            <a:spAutoFit/>
          </a:bodyPr>
          <a:lstStyle/>
          <a:p>
            <a:r>
              <a:rPr lang="en-US" dirty="0"/>
              <a:t>Independent variable 3</a:t>
            </a:r>
            <a:endParaRPr lang="en-IN" dirty="0"/>
          </a:p>
        </p:txBody>
      </p:sp>
      <p:sp>
        <p:nvSpPr>
          <p:cNvPr id="49" name="TextBox 48">
            <a:extLst>
              <a:ext uri="{FF2B5EF4-FFF2-40B4-BE49-F238E27FC236}">
                <a16:creationId xmlns:a16="http://schemas.microsoft.com/office/drawing/2014/main" id="{512F5ADF-16B1-4241-8FCE-39E41138625B}"/>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Tree>
    <p:extLst>
      <p:ext uri="{BB962C8B-B14F-4D97-AF65-F5344CB8AC3E}">
        <p14:creationId xmlns:p14="http://schemas.microsoft.com/office/powerpoint/2010/main" val="55257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E536C6E-942E-4AAA-A48C-913D80DBDBA3}"/>
              </a:ext>
            </a:extLst>
          </p:cNvPr>
          <p:cNvSpPr/>
          <p:nvPr/>
        </p:nvSpPr>
        <p:spPr>
          <a:xfrm>
            <a:off x="5588355" y="2825717"/>
            <a:ext cx="1442163" cy="120656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Neuron</a:t>
            </a:r>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X3</a:t>
            </a:r>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26" name="Oval 25">
            <a:extLst>
              <a:ext uri="{FF2B5EF4-FFF2-40B4-BE49-F238E27FC236}">
                <a16:creationId xmlns:a16="http://schemas.microsoft.com/office/drawing/2014/main" id="{2610621E-DFB7-4723-8E88-E512EADDD275}"/>
              </a:ext>
            </a:extLst>
          </p:cNvPr>
          <p:cNvSpPr/>
          <p:nvPr/>
        </p:nvSpPr>
        <p:spPr>
          <a:xfrm>
            <a:off x="9656598" y="43767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y3</a:t>
            </a:r>
          </a:p>
        </p:txBody>
      </p: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626080" cy="137160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a:off x="2962275" y="3429000"/>
            <a:ext cx="2626080" cy="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3429000"/>
            <a:ext cx="2626080" cy="137160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1" name="TextBox 100">
            <a:extLst>
              <a:ext uri="{FF2B5EF4-FFF2-40B4-BE49-F238E27FC236}">
                <a16:creationId xmlns:a16="http://schemas.microsoft.com/office/drawing/2014/main" id="{75ACFBC3-5AD7-48CD-90B9-9E3B8C298DF8}"/>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549128" y="3094955"/>
            <a:ext cx="1733550" cy="646331"/>
          </a:xfrm>
          <a:prstGeom prst="rect">
            <a:avLst/>
          </a:prstGeom>
          <a:noFill/>
        </p:spPr>
        <p:txBody>
          <a:bodyPr wrap="square" rtlCol="0">
            <a:spAutoFit/>
          </a:bodyPr>
          <a:lstStyle/>
          <a:p>
            <a:r>
              <a:rPr lang="en-US" dirty="0"/>
              <a:t>Output values</a:t>
            </a:r>
            <a:endParaRPr lang="en-IN" dirty="0"/>
          </a:p>
        </p:txBody>
      </p:sp>
      <p:cxnSp>
        <p:nvCxnSpPr>
          <p:cNvPr id="44" name="Straight Arrow Connector 43">
            <a:extLst>
              <a:ext uri="{FF2B5EF4-FFF2-40B4-BE49-F238E27FC236}">
                <a16:creationId xmlns:a16="http://schemas.microsoft.com/office/drawing/2014/main" id="{06139B7A-B234-4FFB-BAF5-8F01AC651984}"/>
              </a:ext>
            </a:extLst>
          </p:cNvPr>
          <p:cNvCxnSpPr>
            <a:cxnSpLocks/>
            <a:stCxn id="20" idx="6"/>
            <a:endCxn id="26" idx="2"/>
          </p:cNvCxnSpPr>
          <p:nvPr/>
        </p:nvCxnSpPr>
        <p:spPr>
          <a:xfrm>
            <a:off x="7030518" y="3429000"/>
            <a:ext cx="2626080" cy="137160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5E96BA1-786E-49B0-A97C-B4974F75232C}"/>
              </a:ext>
            </a:extLst>
          </p:cNvPr>
          <p:cNvSpPr txBox="1"/>
          <p:nvPr/>
        </p:nvSpPr>
        <p:spPr>
          <a:xfrm>
            <a:off x="409575" y="4477435"/>
            <a:ext cx="1733550" cy="646331"/>
          </a:xfrm>
          <a:prstGeom prst="rect">
            <a:avLst/>
          </a:prstGeom>
          <a:noFill/>
        </p:spPr>
        <p:txBody>
          <a:bodyPr wrap="square" rtlCol="0">
            <a:spAutoFit/>
          </a:bodyPr>
          <a:lstStyle/>
          <a:p>
            <a:r>
              <a:rPr lang="en-US" dirty="0"/>
              <a:t>Independent variable 3</a:t>
            </a:r>
            <a:endParaRPr lang="en-IN" dirty="0"/>
          </a:p>
        </p:txBody>
      </p:sp>
      <p:sp>
        <p:nvSpPr>
          <p:cNvPr id="49" name="TextBox 48">
            <a:extLst>
              <a:ext uri="{FF2B5EF4-FFF2-40B4-BE49-F238E27FC236}">
                <a16:creationId xmlns:a16="http://schemas.microsoft.com/office/drawing/2014/main" id="{512F5ADF-16B1-4241-8FCE-39E41138625B}"/>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 name="TextBox 1">
            <a:extLst>
              <a:ext uri="{FF2B5EF4-FFF2-40B4-BE49-F238E27FC236}">
                <a16:creationId xmlns:a16="http://schemas.microsoft.com/office/drawing/2014/main" id="{1963ED83-D11F-476B-AF69-79296C75B23C}"/>
              </a:ext>
            </a:extLst>
          </p:cNvPr>
          <p:cNvSpPr txBox="1"/>
          <p:nvPr/>
        </p:nvSpPr>
        <p:spPr>
          <a:xfrm>
            <a:off x="1455576" y="625151"/>
            <a:ext cx="3993502" cy="369332"/>
          </a:xfrm>
          <a:prstGeom prst="rect">
            <a:avLst/>
          </a:prstGeom>
          <a:noFill/>
        </p:spPr>
        <p:txBody>
          <a:bodyPr wrap="square" rtlCol="0">
            <a:spAutoFit/>
          </a:bodyPr>
          <a:lstStyle/>
          <a:p>
            <a:r>
              <a:rPr lang="en-IN" b="1" dirty="0"/>
              <a:t>If y is categorical variable</a:t>
            </a:r>
          </a:p>
        </p:txBody>
      </p:sp>
      <p:sp>
        <p:nvSpPr>
          <p:cNvPr id="16" name="Oval 15">
            <a:extLst>
              <a:ext uri="{FF2B5EF4-FFF2-40B4-BE49-F238E27FC236}">
                <a16:creationId xmlns:a16="http://schemas.microsoft.com/office/drawing/2014/main" id="{0A6FB4DE-CD4C-44AB-9CBD-5BD7E31BAB48}"/>
              </a:ext>
            </a:extLst>
          </p:cNvPr>
          <p:cNvSpPr/>
          <p:nvPr/>
        </p:nvSpPr>
        <p:spPr>
          <a:xfrm>
            <a:off x="9656598" y="294356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y2</a:t>
            </a:r>
          </a:p>
        </p:txBody>
      </p:sp>
      <p:sp>
        <p:nvSpPr>
          <p:cNvPr id="17" name="Oval 16">
            <a:extLst>
              <a:ext uri="{FF2B5EF4-FFF2-40B4-BE49-F238E27FC236}">
                <a16:creationId xmlns:a16="http://schemas.microsoft.com/office/drawing/2014/main" id="{26887763-3180-403E-B23C-C97FFCCD0343}"/>
              </a:ext>
            </a:extLst>
          </p:cNvPr>
          <p:cNvSpPr/>
          <p:nvPr/>
        </p:nvSpPr>
        <p:spPr>
          <a:xfrm>
            <a:off x="9656598" y="1410385"/>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y1</a:t>
            </a:r>
          </a:p>
        </p:txBody>
      </p:sp>
      <p:cxnSp>
        <p:nvCxnSpPr>
          <p:cNvPr id="21" name="Straight Arrow Connector 20">
            <a:extLst>
              <a:ext uri="{FF2B5EF4-FFF2-40B4-BE49-F238E27FC236}">
                <a16:creationId xmlns:a16="http://schemas.microsoft.com/office/drawing/2014/main" id="{E0658115-0F02-44BE-A32F-D3405FDDF84C}"/>
              </a:ext>
            </a:extLst>
          </p:cNvPr>
          <p:cNvCxnSpPr>
            <a:cxnSpLocks/>
            <a:stCxn id="20" idx="6"/>
            <a:endCxn id="16" idx="2"/>
          </p:cNvCxnSpPr>
          <p:nvPr/>
        </p:nvCxnSpPr>
        <p:spPr>
          <a:xfrm flipV="1">
            <a:off x="7030518" y="3367430"/>
            <a:ext cx="2626080" cy="6157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432DDF5-F9AE-405D-9430-B79BE5708774}"/>
              </a:ext>
            </a:extLst>
          </p:cNvPr>
          <p:cNvCxnSpPr>
            <a:cxnSpLocks/>
            <a:stCxn id="20" idx="6"/>
            <a:endCxn id="17" idx="2"/>
          </p:cNvCxnSpPr>
          <p:nvPr/>
        </p:nvCxnSpPr>
        <p:spPr>
          <a:xfrm flipV="1">
            <a:off x="7030518" y="1834248"/>
            <a:ext cx="2626080" cy="159475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9B81D2AA-25AF-48C1-B1D8-A1F18E64C8EE}"/>
              </a:ext>
            </a:extLst>
          </p:cNvPr>
          <p:cNvSpPr/>
          <p:nvPr/>
        </p:nvSpPr>
        <p:spPr>
          <a:xfrm>
            <a:off x="8877976" y="976920"/>
            <a:ext cx="2626079" cy="4781018"/>
          </a:xfrm>
          <a:prstGeom prst="rect">
            <a:avLst/>
          </a:prstGeom>
          <a:solidFill>
            <a:srgbClr val="A9F3C6">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8166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25717"/>
            <a:ext cx="1442163" cy="120656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latin typeface="Lucida Sans Unicode" panose="020B0602030504020204" pitchFamily="34" charset="0"/>
              </a:rPr>
              <a:t>∑</a:t>
            </a:r>
            <a:r>
              <a:rPr lang="en-IN" b="0" i="0" dirty="0" err="1">
                <a:solidFill>
                  <a:srgbClr val="000000"/>
                </a:solidFill>
                <a:effectLst/>
                <a:latin typeface="Lucida Sans Unicode" panose="020B0602030504020204" pitchFamily="34" charset="0"/>
              </a:rPr>
              <a:t>w</a:t>
            </a:r>
            <a:r>
              <a:rPr lang="en-IN" b="0" i="0" baseline="-25000" dirty="0" err="1">
                <a:solidFill>
                  <a:srgbClr val="000000"/>
                </a:solidFill>
                <a:effectLst/>
                <a:latin typeface="Lucida Sans Unicode" panose="020B0602030504020204" pitchFamily="34" charset="0"/>
              </a:rPr>
              <a:t>i</a:t>
            </a:r>
            <a:r>
              <a:rPr lang="en-IN" b="0" i="0" dirty="0" err="1">
                <a:solidFill>
                  <a:srgbClr val="000000"/>
                </a:solidFill>
                <a:effectLst/>
                <a:latin typeface="Lucida Sans Unicode" panose="020B0602030504020204" pitchFamily="34" charset="0"/>
              </a:rPr>
              <a:t>x</a:t>
            </a:r>
            <a:r>
              <a:rPr lang="en-IN" b="0" i="0" baseline="-25000" dirty="0" err="1">
                <a:solidFill>
                  <a:srgbClr val="000000"/>
                </a:solidFill>
                <a:effectLst/>
                <a:latin typeface="Lucida Sans Unicode" panose="020B0602030504020204" pitchFamily="34" charset="0"/>
              </a:rPr>
              <a:t>i</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X3</a:t>
            </a: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a:t>
            </a: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160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29000"/>
            <a:ext cx="2626080" cy="137160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a:off x="7030518" y="3429000"/>
            <a:ext cx="2199207" cy="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3</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59" name="Rectangle 58">
            <a:extLst>
              <a:ext uri="{FF2B5EF4-FFF2-40B4-BE49-F238E27FC236}">
                <a16:creationId xmlns:a16="http://schemas.microsoft.com/office/drawing/2014/main" id="{40B8132C-2F36-44C3-AE93-F443BAFC57F0}"/>
              </a:ext>
            </a:extLst>
          </p:cNvPr>
          <p:cNvSpPr/>
          <p:nvPr/>
        </p:nvSpPr>
        <p:spPr>
          <a:xfrm>
            <a:off x="4996396" y="1038489"/>
            <a:ext cx="2626079" cy="4781018"/>
          </a:xfrm>
          <a:prstGeom prst="rect">
            <a:avLst/>
          </a:prstGeom>
          <a:solidFill>
            <a:srgbClr val="A9F3C6">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Neuron</a:t>
            </a:r>
          </a:p>
        </p:txBody>
      </p:sp>
    </p:spTree>
    <p:extLst>
      <p:ext uri="{BB962C8B-B14F-4D97-AF65-F5344CB8AC3E}">
        <p14:creationId xmlns:p14="http://schemas.microsoft.com/office/powerpoint/2010/main" val="276256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latin typeface="Lucida Sans Unicode" panose="020B0602030504020204" pitchFamily="34" charset="0"/>
              </a:rPr>
              <a:t>∅(∑</a:t>
            </a:r>
            <a:r>
              <a:rPr lang="en-IN" b="0" i="0" dirty="0" err="1">
                <a:solidFill>
                  <a:srgbClr val="000000"/>
                </a:solidFill>
                <a:effectLst/>
                <a:latin typeface="Lucida Sans Unicode" panose="020B0602030504020204" pitchFamily="34" charset="0"/>
              </a:rPr>
              <a:t>w</a:t>
            </a:r>
            <a:r>
              <a:rPr lang="en-IN" b="0" i="0" baseline="-25000" dirty="0" err="1">
                <a:solidFill>
                  <a:srgbClr val="000000"/>
                </a:solidFill>
                <a:effectLst/>
                <a:latin typeface="Lucida Sans Unicode" panose="020B0602030504020204" pitchFamily="34" charset="0"/>
              </a:rPr>
              <a:t>i</a:t>
            </a:r>
            <a:r>
              <a:rPr lang="en-IN" b="0" i="0" dirty="0" err="1">
                <a:solidFill>
                  <a:srgbClr val="000000"/>
                </a:solidFill>
                <a:effectLst/>
                <a:latin typeface="Lucida Sans Unicode" panose="020B0602030504020204" pitchFamily="34" charset="0"/>
              </a:rPr>
              <a:t>x</a:t>
            </a:r>
            <a:r>
              <a:rPr lang="en-IN" b="0" i="0" baseline="-25000" dirty="0" err="1">
                <a:solidFill>
                  <a:srgbClr val="000000"/>
                </a:solidFill>
                <a:effectLst/>
                <a:latin typeface="Lucida Sans Unicode" panose="020B0602030504020204" pitchFamily="34" charset="0"/>
              </a:rPr>
              <a:t>i</a:t>
            </a:r>
            <a:r>
              <a:rPr lang="en-IN" b="0" i="0" dirty="0">
                <a:solidFill>
                  <a:srgbClr val="000000"/>
                </a:solidFill>
                <a:effectLst/>
                <a:latin typeface="Lucida Sans Unicode" panose="020B0602030504020204" pitchFamily="34" charset="0"/>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X3</a:t>
            </a: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y</a:t>
            </a: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3</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3" name="Rectangle 22">
            <a:extLst>
              <a:ext uri="{FF2B5EF4-FFF2-40B4-BE49-F238E27FC236}">
                <a16:creationId xmlns:a16="http://schemas.microsoft.com/office/drawing/2014/main" id="{8757E83E-5585-47DD-B6B2-A85E0DF8D756}"/>
              </a:ext>
            </a:extLst>
          </p:cNvPr>
          <p:cNvSpPr/>
          <p:nvPr/>
        </p:nvSpPr>
        <p:spPr>
          <a:xfrm>
            <a:off x="4996396" y="1038489"/>
            <a:ext cx="2626079" cy="4781018"/>
          </a:xfrm>
          <a:prstGeom prst="rect">
            <a:avLst/>
          </a:prstGeom>
          <a:solidFill>
            <a:srgbClr val="A9F3C6">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Neuron</a:t>
            </a:r>
          </a:p>
        </p:txBody>
      </p:sp>
      <p:sp>
        <p:nvSpPr>
          <p:cNvPr id="24" name="Rectangle 23">
            <a:extLst>
              <a:ext uri="{FF2B5EF4-FFF2-40B4-BE49-F238E27FC236}">
                <a16:creationId xmlns:a16="http://schemas.microsoft.com/office/drawing/2014/main" id="{1AB9824B-B9D3-41C1-B1F9-F5D919BC2736}"/>
              </a:ext>
            </a:extLst>
          </p:cNvPr>
          <p:cNvSpPr/>
          <p:nvPr/>
        </p:nvSpPr>
        <p:spPr>
          <a:xfrm>
            <a:off x="3769316" y="305645"/>
            <a:ext cx="508023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Activation Function</a:t>
            </a:r>
          </a:p>
        </p:txBody>
      </p:sp>
    </p:spTree>
    <p:extLst>
      <p:ext uri="{BB962C8B-B14F-4D97-AF65-F5344CB8AC3E}">
        <p14:creationId xmlns:p14="http://schemas.microsoft.com/office/powerpoint/2010/main" val="471307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ctivation function of neuron | Download Scientific Diagram">
            <a:extLst>
              <a:ext uri="{FF2B5EF4-FFF2-40B4-BE49-F238E27FC236}">
                <a16:creationId xmlns:a16="http://schemas.microsoft.com/office/drawing/2014/main" id="{0B942E1E-BDE0-4DA3-948B-B452354B3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325" y="1633538"/>
            <a:ext cx="62293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gentle introduction to deep learning in R using Keras">
            <a:extLst>
              <a:ext uri="{FF2B5EF4-FFF2-40B4-BE49-F238E27FC236}">
                <a16:creationId xmlns:a16="http://schemas.microsoft.com/office/drawing/2014/main" id="{279FA1E2-B572-41CE-AB71-43900F854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38" y="1557338"/>
            <a:ext cx="10677525" cy="3743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15FA0B-87D0-46E8-A2B0-A7A562380D99}"/>
              </a:ext>
            </a:extLst>
          </p:cNvPr>
          <p:cNvSpPr txBox="1"/>
          <p:nvPr/>
        </p:nvSpPr>
        <p:spPr>
          <a:xfrm>
            <a:off x="662473" y="5645020"/>
            <a:ext cx="10772290" cy="646331"/>
          </a:xfrm>
          <a:prstGeom prst="rect">
            <a:avLst/>
          </a:prstGeom>
          <a:noFill/>
        </p:spPr>
        <p:txBody>
          <a:bodyPr wrap="square" rtlCol="0">
            <a:spAutoFit/>
          </a:bodyPr>
          <a:lstStyle/>
          <a:p>
            <a:r>
              <a:rPr lang="en-IN" dirty="0"/>
              <a:t>Source: </a:t>
            </a:r>
            <a:r>
              <a:rPr lang="en-IN" i="0" strike="noStrike" dirty="0">
                <a:effectLst/>
              </a:rPr>
              <a:t>Predictive Analysis of Employee Loyalty: A Comparative Study Using Logistic Regression Model and Artificial Neural Network.</a:t>
            </a:r>
            <a:endParaRPr lang="en-IN" dirty="0"/>
          </a:p>
        </p:txBody>
      </p:sp>
    </p:spTree>
    <p:extLst>
      <p:ext uri="{BB962C8B-B14F-4D97-AF65-F5344CB8AC3E}">
        <p14:creationId xmlns:p14="http://schemas.microsoft.com/office/powerpoint/2010/main" val="1746631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ctivation function of neuron | Download Scientific Diagram">
            <a:extLst>
              <a:ext uri="{FF2B5EF4-FFF2-40B4-BE49-F238E27FC236}">
                <a16:creationId xmlns:a16="http://schemas.microsoft.com/office/drawing/2014/main" id="{0B942E1E-BDE0-4DA3-948B-B452354B3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325" y="1633538"/>
            <a:ext cx="6229350" cy="3590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C6692D-C0E0-4732-A631-7FCFB8C2477A}"/>
              </a:ext>
            </a:extLst>
          </p:cNvPr>
          <p:cNvSpPr txBox="1"/>
          <p:nvPr/>
        </p:nvSpPr>
        <p:spPr>
          <a:xfrm>
            <a:off x="878438" y="5273407"/>
            <a:ext cx="9927771" cy="923330"/>
          </a:xfrm>
          <a:prstGeom prst="rect">
            <a:avLst/>
          </a:prstGeom>
          <a:noFill/>
        </p:spPr>
        <p:txBody>
          <a:bodyPr wrap="square" rtlCol="0">
            <a:spAutoFit/>
          </a:bodyPr>
          <a:lstStyle/>
          <a:p>
            <a:pPr algn="ctr"/>
            <a:r>
              <a:rPr lang="en-IN" dirty="0"/>
              <a:t>Source: </a:t>
            </a:r>
            <a:r>
              <a:rPr lang="en-IN" b="0" i="0" dirty="0">
                <a:solidFill>
                  <a:srgbClr val="FFFFFF"/>
                </a:solidFill>
                <a:effectLst/>
                <a:latin typeface="Josefin Sans" panose="020B0604020202020204" pitchFamily="2" charset="0"/>
              </a:rPr>
              <a:t>A gentle introduction to deep learning in R using </a:t>
            </a:r>
            <a:r>
              <a:rPr lang="en-IN" dirty="0">
                <a:solidFill>
                  <a:srgbClr val="FFFFFF"/>
                </a:solidFill>
                <a:latin typeface="Josefin Sans" panose="020B0604020202020204" pitchFamily="2" charset="0"/>
              </a:rPr>
              <a:t>by </a:t>
            </a:r>
            <a:r>
              <a:rPr lang="en-IN" b="0" i="0" dirty="0" err="1">
                <a:solidFill>
                  <a:srgbClr val="FFFFFF"/>
                </a:solidFill>
                <a:effectLst/>
                <a:latin typeface="Josefin Sans" panose="020B0604020202020204" pitchFamily="2" charset="0"/>
              </a:rPr>
              <a:t>Keras</a:t>
            </a:r>
            <a:endParaRPr lang="en-IN" b="0" i="0" dirty="0">
              <a:solidFill>
                <a:srgbClr val="FFFFFF"/>
              </a:solidFill>
              <a:effectLst/>
              <a:latin typeface="Josefin Sans" panose="020B0604020202020204" pitchFamily="2" charset="0"/>
            </a:endParaRPr>
          </a:p>
          <a:p>
            <a:pPr algn="ctr"/>
            <a:r>
              <a:rPr lang="en-IN" b="0" i="0" dirty="0" err="1">
                <a:solidFill>
                  <a:srgbClr val="FFFFFF"/>
                </a:solidFill>
                <a:effectLst/>
                <a:latin typeface="Josefin Sans" panose="020B0604020202020204" pitchFamily="2" charset="0"/>
              </a:rPr>
              <a:t>Ladislas</a:t>
            </a:r>
            <a:r>
              <a:rPr lang="en-IN" b="0" i="0" dirty="0">
                <a:solidFill>
                  <a:srgbClr val="FFFFFF"/>
                </a:solidFill>
                <a:effectLst/>
                <a:latin typeface="Josefin Sans" panose="020B0604020202020204" pitchFamily="2" charset="0"/>
              </a:rPr>
              <a:t> </a:t>
            </a:r>
            <a:r>
              <a:rPr lang="en-IN" b="0" i="0" dirty="0" err="1">
                <a:solidFill>
                  <a:srgbClr val="FFFFFF"/>
                </a:solidFill>
                <a:effectLst/>
                <a:latin typeface="Josefin Sans" panose="020B0604020202020204" pitchFamily="2" charset="0"/>
              </a:rPr>
              <a:t>Nalborczyk</a:t>
            </a:r>
            <a:endParaRPr lang="en-IN" b="0" i="0" dirty="0">
              <a:solidFill>
                <a:srgbClr val="FFFFFF"/>
              </a:solidFill>
              <a:effectLst/>
              <a:latin typeface="Josefin Sans" panose="020B0604020202020204" pitchFamily="2" charset="0"/>
            </a:endParaRPr>
          </a:p>
          <a:p>
            <a:endParaRPr lang="en-IN" dirty="0"/>
          </a:p>
        </p:txBody>
      </p:sp>
    </p:spTree>
    <p:extLst>
      <p:ext uri="{BB962C8B-B14F-4D97-AF65-F5344CB8AC3E}">
        <p14:creationId xmlns:p14="http://schemas.microsoft.com/office/powerpoint/2010/main" val="2718925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962275" y="1500188"/>
            <a:ext cx="2724150" cy="3300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2690813"/>
            <a:ext cx="2724150" cy="21097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962275" y="3957639"/>
            <a:ext cx="2724150" cy="8429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962275" y="4800602"/>
            <a:ext cx="2724150" cy="4238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4924E06-42E4-4755-B9E8-18FC33D90ECD}"/>
              </a:ext>
            </a:extLst>
          </p:cNvPr>
          <p:cNvCxnSpPr>
            <a:cxnSpLocks/>
            <a:stCxn id="21" idx="6"/>
            <a:endCxn id="26" idx="2"/>
          </p:cNvCxnSpPr>
          <p:nvPr/>
        </p:nvCxnSpPr>
        <p:spPr>
          <a:xfrm>
            <a:off x="65055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A230040E-B7ED-4C19-BD78-1C899282BCBE}"/>
              </a:ext>
            </a:extLst>
          </p:cNvPr>
          <p:cNvCxnSpPr>
            <a:cxnSpLocks/>
            <a:stCxn id="18" idx="6"/>
            <a:endCxn id="26" idx="2"/>
          </p:cNvCxnSpPr>
          <p:nvPr/>
        </p:nvCxnSpPr>
        <p:spPr>
          <a:xfrm flipV="1">
            <a:off x="65055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C011CD3-E0B5-49D8-9DBA-CE91B36BC651}"/>
              </a:ext>
            </a:extLst>
          </p:cNvPr>
          <p:cNvCxnSpPr>
            <a:cxnSpLocks/>
            <a:stCxn id="19" idx="6"/>
            <a:endCxn id="26" idx="2"/>
          </p:cNvCxnSpPr>
          <p:nvPr/>
        </p:nvCxnSpPr>
        <p:spPr>
          <a:xfrm flipV="1">
            <a:off x="65055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153D7B2-C6A1-4835-8935-B6B18AD044B4}"/>
              </a:ext>
            </a:extLst>
          </p:cNvPr>
          <p:cNvCxnSpPr>
            <a:cxnSpLocks/>
            <a:stCxn id="20" idx="6"/>
            <a:endCxn id="26" idx="2"/>
          </p:cNvCxnSpPr>
          <p:nvPr/>
        </p:nvCxnSpPr>
        <p:spPr>
          <a:xfrm>
            <a:off x="65055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pic>
        <p:nvPicPr>
          <p:cNvPr id="8194" name="Picture 2" descr="A Gentle Introduction to the Rectified Linear Unit (ReLU)">
            <a:extLst>
              <a:ext uri="{FF2B5EF4-FFF2-40B4-BE49-F238E27FC236}">
                <a16:creationId xmlns:a16="http://schemas.microsoft.com/office/drawing/2014/main" id="{90A67AA3-9720-4C55-B12E-8B59EF5E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725" y="69055"/>
            <a:ext cx="1860550" cy="13954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ulti-Layer Neural Networks with Sigmoid Function— Deep Learning for  Rookies (2) | by Nahua Kang | Towards Data Science">
            <a:extLst>
              <a:ext uri="{FF2B5EF4-FFF2-40B4-BE49-F238E27FC236}">
                <a16:creationId xmlns:a16="http://schemas.microsoft.com/office/drawing/2014/main" id="{3F12AFFF-2739-4C72-8041-DB59A53B0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025" y="1452561"/>
            <a:ext cx="1860550" cy="139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78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53" name="Rectangle 7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92F05FEA-D676-40A4-8D1C-5A4BF886D3C0}"/>
              </a:ext>
            </a:extLst>
          </p:cNvPr>
          <p:cNvSpPr/>
          <p:nvPr/>
        </p:nvSpPr>
        <p:spPr>
          <a:xfrm>
            <a:off x="8164749" y="457201"/>
            <a:ext cx="3575737" cy="1332688"/>
          </a:xfrm>
          <a:prstGeom prst="rect">
            <a:avLst/>
          </a:prstGeom>
        </p:spPr>
        <p:txBody>
          <a:bodyPr vert="horz" lIns="91440" tIns="45720" rIns="91440" bIns="45720" rtlCol="0" anchor="b">
            <a:normAutofit/>
          </a:bodyPr>
          <a:lstStyle/>
          <a:p>
            <a:pPr algn="ctr">
              <a:spcBef>
                <a:spcPct val="0"/>
              </a:spcBef>
              <a:spcAft>
                <a:spcPts val="600"/>
              </a:spcAft>
            </a:pPr>
            <a:r>
              <a:rPr lang="en-US" sz="3200" b="1" spc="50" dirty="0">
                <a:ln w="0"/>
                <a:solidFill>
                  <a:srgbClr val="FFFFFF"/>
                </a:solidFill>
                <a:effectLst>
                  <a:innerShdw blurRad="63500" dist="50800" dir="13500000">
                    <a:srgbClr val="000000">
                      <a:alpha val="50000"/>
                    </a:srgbClr>
                  </a:innerShdw>
                </a:effectLst>
                <a:latin typeface="+mj-lt"/>
                <a:ea typeface="+mj-ea"/>
                <a:cs typeface="+mj-cs"/>
              </a:rPr>
              <a:t>How do NNs learn?</a:t>
            </a:r>
            <a:endParaRPr lang="en-US" sz="3200" b="1" cap="none" spc="50" dirty="0">
              <a:ln w="0"/>
              <a:solidFill>
                <a:srgbClr val="FFFFFF"/>
              </a:solidFill>
              <a:effectLst>
                <a:innerShdw blurRad="63500" dist="50800" dir="13500000">
                  <a:srgbClr val="000000">
                    <a:alpha val="50000"/>
                  </a:srgbClr>
                </a:innerShdw>
              </a:effectLst>
              <a:latin typeface="+mj-lt"/>
              <a:ea typeface="+mj-ea"/>
              <a:cs typeface="+mj-cs"/>
            </a:endParaRPr>
          </a:p>
        </p:txBody>
      </p:sp>
      <p:pic>
        <p:nvPicPr>
          <p:cNvPr id="2050" name="Picture 2" descr="Deep Learning- A brief Introduction - Anupinder Singh">
            <a:extLst>
              <a:ext uri="{FF2B5EF4-FFF2-40B4-BE49-F238E27FC236}">
                <a16:creationId xmlns:a16="http://schemas.microsoft.com/office/drawing/2014/main" id="{53DD2B4A-D62E-44C1-A1DF-D8799C61B1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961" y="1786187"/>
            <a:ext cx="6612856" cy="292618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0AEF46-19FC-4C0D-B910-3BDA88AE2325}"/>
              </a:ext>
            </a:extLst>
          </p:cNvPr>
          <p:cNvSpPr txBox="1"/>
          <p:nvPr/>
        </p:nvSpPr>
        <p:spPr>
          <a:xfrm>
            <a:off x="8164749" y="2024743"/>
            <a:ext cx="3575737" cy="4016619"/>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Font typeface="Wingdings 2" charset="2"/>
              <a:buChar char=""/>
            </a:pPr>
            <a:r>
              <a:rPr lang="en-US" sz="1600" dirty="0">
                <a:solidFill>
                  <a:srgbClr val="FFFFFF"/>
                </a:solidFill>
              </a:rPr>
              <a:t> We provide input and let it know what we want as output. The NN learns everything on its own.</a:t>
            </a:r>
          </a:p>
        </p:txBody>
      </p:sp>
    </p:spTree>
    <p:extLst>
      <p:ext uri="{BB962C8B-B14F-4D97-AF65-F5344CB8AC3E}">
        <p14:creationId xmlns:p14="http://schemas.microsoft.com/office/powerpoint/2010/main" val="185954386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C6692D-C0E0-4732-A631-7FCFB8C2477A}"/>
              </a:ext>
            </a:extLst>
          </p:cNvPr>
          <p:cNvSpPr txBox="1"/>
          <p:nvPr/>
        </p:nvSpPr>
        <p:spPr>
          <a:xfrm>
            <a:off x="878438" y="5273407"/>
            <a:ext cx="9927771" cy="923330"/>
          </a:xfrm>
          <a:prstGeom prst="rect">
            <a:avLst/>
          </a:prstGeom>
          <a:noFill/>
        </p:spPr>
        <p:txBody>
          <a:bodyPr wrap="square" rtlCol="0">
            <a:spAutoFit/>
          </a:bodyPr>
          <a:lstStyle/>
          <a:p>
            <a:pPr algn="ctr"/>
            <a:r>
              <a:rPr lang="en-IN" dirty="0"/>
              <a:t>Source: </a:t>
            </a:r>
            <a:r>
              <a:rPr lang="en-IN" b="0" i="0" dirty="0">
                <a:solidFill>
                  <a:srgbClr val="FFFFFF"/>
                </a:solidFill>
                <a:effectLst/>
                <a:latin typeface="Josefin Sans" panose="020B0604020202020204" pitchFamily="2" charset="0"/>
              </a:rPr>
              <a:t>A gentle introduction to deep learning in R using </a:t>
            </a:r>
            <a:r>
              <a:rPr lang="en-IN" dirty="0">
                <a:solidFill>
                  <a:srgbClr val="FFFFFF"/>
                </a:solidFill>
                <a:latin typeface="Josefin Sans" panose="020B0604020202020204" pitchFamily="2" charset="0"/>
              </a:rPr>
              <a:t>by </a:t>
            </a:r>
            <a:r>
              <a:rPr lang="en-IN" b="0" i="0" dirty="0" err="1">
                <a:solidFill>
                  <a:srgbClr val="FFFFFF"/>
                </a:solidFill>
                <a:effectLst/>
                <a:latin typeface="Josefin Sans" panose="020B0604020202020204" pitchFamily="2" charset="0"/>
              </a:rPr>
              <a:t>Keras</a:t>
            </a:r>
            <a:endParaRPr lang="en-IN" b="0" i="0" dirty="0">
              <a:solidFill>
                <a:srgbClr val="FFFFFF"/>
              </a:solidFill>
              <a:effectLst/>
              <a:latin typeface="Josefin Sans" panose="020B0604020202020204" pitchFamily="2" charset="0"/>
            </a:endParaRPr>
          </a:p>
          <a:p>
            <a:pPr algn="ctr"/>
            <a:r>
              <a:rPr lang="en-IN" b="0" i="0" dirty="0" err="1">
                <a:solidFill>
                  <a:srgbClr val="FFFFFF"/>
                </a:solidFill>
                <a:effectLst/>
                <a:latin typeface="Josefin Sans" panose="020B0604020202020204" pitchFamily="2" charset="0"/>
              </a:rPr>
              <a:t>Ladislas</a:t>
            </a:r>
            <a:r>
              <a:rPr lang="en-IN" b="0" i="0" dirty="0">
                <a:solidFill>
                  <a:srgbClr val="FFFFFF"/>
                </a:solidFill>
                <a:effectLst/>
                <a:latin typeface="Josefin Sans" panose="020B0604020202020204" pitchFamily="2" charset="0"/>
              </a:rPr>
              <a:t> </a:t>
            </a:r>
            <a:r>
              <a:rPr lang="en-IN" b="0" i="0" dirty="0" err="1">
                <a:solidFill>
                  <a:srgbClr val="FFFFFF"/>
                </a:solidFill>
                <a:effectLst/>
                <a:latin typeface="Josefin Sans" panose="020B0604020202020204" pitchFamily="2" charset="0"/>
              </a:rPr>
              <a:t>Nalborczyk</a:t>
            </a:r>
            <a:endParaRPr lang="en-IN" b="0" i="0" dirty="0">
              <a:solidFill>
                <a:srgbClr val="FFFFFF"/>
              </a:solidFill>
              <a:effectLst/>
              <a:latin typeface="Josefin Sans" panose="020B0604020202020204" pitchFamily="2" charset="0"/>
            </a:endParaRPr>
          </a:p>
          <a:p>
            <a:endParaRPr lang="en-IN" dirty="0"/>
          </a:p>
        </p:txBody>
      </p:sp>
    </p:spTree>
    <p:extLst>
      <p:ext uri="{BB962C8B-B14F-4D97-AF65-F5344CB8AC3E}">
        <p14:creationId xmlns:p14="http://schemas.microsoft.com/office/powerpoint/2010/main" val="434633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ernelled Connections: The Perceptron as Diagram - TripleAmpersand Journal  (&amp;&amp;&amp;)TripleAmpersand Journal (&amp;&amp;&amp;)">
            <a:extLst>
              <a:ext uri="{FF2B5EF4-FFF2-40B4-BE49-F238E27FC236}">
                <a16:creationId xmlns:a16="http://schemas.microsoft.com/office/drawing/2014/main" id="{8C0AD1AA-F10D-4E98-B398-6007CC7F4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275" y="0"/>
            <a:ext cx="5249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2B7474-EA74-4247-924A-036221F7B434}"/>
              </a:ext>
            </a:extLst>
          </p:cNvPr>
          <p:cNvSpPr txBox="1"/>
          <p:nvPr/>
        </p:nvSpPr>
        <p:spPr>
          <a:xfrm>
            <a:off x="1483567" y="6090170"/>
            <a:ext cx="7445828" cy="646331"/>
          </a:xfrm>
          <a:prstGeom prst="rect">
            <a:avLst/>
          </a:prstGeom>
          <a:noFill/>
        </p:spPr>
        <p:txBody>
          <a:bodyPr wrap="square">
            <a:spAutoFit/>
          </a:bodyPr>
          <a:lstStyle/>
          <a:p>
            <a:r>
              <a:rPr lang="en-IN" b="0" i="0" dirty="0">
                <a:effectLst/>
              </a:rPr>
              <a:t>Frank Rosenblatt</a:t>
            </a:r>
          </a:p>
          <a:p>
            <a:r>
              <a:rPr lang="en-IN" dirty="0"/>
              <a:t>1958</a:t>
            </a:r>
          </a:p>
        </p:txBody>
      </p:sp>
    </p:spTree>
    <p:extLst>
      <p:ext uri="{BB962C8B-B14F-4D97-AF65-F5344CB8AC3E}">
        <p14:creationId xmlns:p14="http://schemas.microsoft.com/office/powerpoint/2010/main" val="265793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9" name="TextBox 8">
            <a:extLst>
              <a:ext uri="{FF2B5EF4-FFF2-40B4-BE49-F238E27FC236}">
                <a16:creationId xmlns:a16="http://schemas.microsoft.com/office/drawing/2014/main" id="{045DD731-91FB-494B-BAFF-8D215527C297}"/>
              </a:ext>
            </a:extLst>
          </p:cNvPr>
          <p:cNvSpPr txBox="1"/>
          <p:nvPr/>
        </p:nvSpPr>
        <p:spPr>
          <a:xfrm>
            <a:off x="1190625" y="5565808"/>
            <a:ext cx="8068453" cy="646331"/>
          </a:xfrm>
          <a:prstGeom prst="rect">
            <a:avLst/>
          </a:prstGeom>
          <a:noFill/>
        </p:spPr>
        <p:txBody>
          <a:bodyPr wrap="square">
            <a:spAutoFit/>
          </a:bodyPr>
          <a:lstStyle/>
          <a:p>
            <a:r>
              <a:rPr lang="en-IN" i="0" dirty="0">
                <a:effectLst/>
                <a:latin typeface="sohne"/>
              </a:rPr>
              <a:t>Frank Rosenblatt with Perception &amp; ANNs from Neural Networks and Deep Learning</a:t>
            </a:r>
          </a:p>
          <a:p>
            <a:r>
              <a:rPr lang="en-IN" dirty="0">
                <a:latin typeface="sohne"/>
              </a:rPr>
              <a:t>(Source: towardsdatascience.com)</a:t>
            </a:r>
          </a:p>
        </p:txBody>
      </p:sp>
      <p:pic>
        <p:nvPicPr>
          <p:cNvPr id="1026" name="Picture 2" descr="A brief history of neural nets: everything you should know before learning  LSTM - Data Science Blog">
            <a:extLst>
              <a:ext uri="{FF2B5EF4-FFF2-40B4-BE49-F238E27FC236}">
                <a16:creationId xmlns:a16="http://schemas.microsoft.com/office/drawing/2014/main" id="{23E1FD98-9F71-4126-A06B-58A6B046C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793783"/>
            <a:ext cx="981075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79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graphicFrame>
        <p:nvGraphicFramePr>
          <p:cNvPr id="5" name="Chart 4">
            <a:extLst>
              <a:ext uri="{FF2B5EF4-FFF2-40B4-BE49-F238E27FC236}">
                <a16:creationId xmlns:a16="http://schemas.microsoft.com/office/drawing/2014/main" id="{D8FD838A-F41A-47CB-A9A3-9F9D77FC3AB6}"/>
              </a:ext>
            </a:extLst>
          </p:cNvPr>
          <p:cNvGraphicFramePr/>
          <p:nvPr>
            <p:extLst>
              <p:ext uri="{D42A27DB-BD31-4B8C-83A1-F6EECF244321}">
                <p14:modId xmlns:p14="http://schemas.microsoft.com/office/powerpoint/2010/main" val="2270999585"/>
              </p:ext>
            </p:extLst>
          </p:nvPr>
        </p:nvGraphicFramePr>
        <p:xfrm>
          <a:off x="8074498" y="0"/>
          <a:ext cx="7282788" cy="3105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3644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 name="Arrow: Up 1">
            <a:extLst>
              <a:ext uri="{FF2B5EF4-FFF2-40B4-BE49-F238E27FC236}">
                <a16:creationId xmlns:a16="http://schemas.microsoft.com/office/drawing/2014/main" id="{57394405-7891-4F0C-8541-3EFCC08471CE}"/>
              </a:ext>
            </a:extLst>
          </p:cNvPr>
          <p:cNvSpPr/>
          <p:nvPr/>
        </p:nvSpPr>
        <p:spPr>
          <a:xfrm rot="7128467">
            <a:off x="4151315" y="1263316"/>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5400000">
            <a:off x="3963810" y="2426291"/>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3696663">
            <a:off x="4093320" y="3516198"/>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4">
            <a:extLst>
              <a:ext uri="{FF2B5EF4-FFF2-40B4-BE49-F238E27FC236}">
                <a16:creationId xmlns:a16="http://schemas.microsoft.com/office/drawing/2014/main" id="{D8FD838A-F41A-47CB-A9A3-9F9D77FC3AB6}"/>
              </a:ext>
            </a:extLst>
          </p:cNvPr>
          <p:cNvGraphicFramePr/>
          <p:nvPr/>
        </p:nvGraphicFramePr>
        <p:xfrm>
          <a:off x="8074498" y="0"/>
          <a:ext cx="7282788" cy="3105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6578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 name="Arrow: Up 1">
            <a:extLst>
              <a:ext uri="{FF2B5EF4-FFF2-40B4-BE49-F238E27FC236}">
                <a16:creationId xmlns:a16="http://schemas.microsoft.com/office/drawing/2014/main" id="{57394405-7891-4F0C-8541-3EFCC08471CE}"/>
              </a:ext>
            </a:extLst>
          </p:cNvPr>
          <p:cNvSpPr/>
          <p:nvPr/>
        </p:nvSpPr>
        <p:spPr>
          <a:xfrm rot="7128467">
            <a:off x="4151315" y="1263316"/>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5400000">
            <a:off x="3963810" y="2426291"/>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3696663">
            <a:off x="4093320" y="3516198"/>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55B03537-9711-400E-A630-78990A60C27F}"/>
              </a:ext>
            </a:extLst>
          </p:cNvPr>
          <p:cNvSpPr/>
          <p:nvPr/>
        </p:nvSpPr>
        <p:spPr>
          <a:xfrm rot="5400000">
            <a:off x="8080651" y="2222423"/>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4">
            <a:extLst>
              <a:ext uri="{FF2B5EF4-FFF2-40B4-BE49-F238E27FC236}">
                <a16:creationId xmlns:a16="http://schemas.microsoft.com/office/drawing/2014/main" id="{D8FD838A-F41A-47CB-A9A3-9F9D77FC3AB6}"/>
              </a:ext>
            </a:extLst>
          </p:cNvPr>
          <p:cNvGraphicFramePr/>
          <p:nvPr/>
        </p:nvGraphicFramePr>
        <p:xfrm>
          <a:off x="8074498" y="0"/>
          <a:ext cx="7282788" cy="3105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1438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 name="Arrow: Up 1">
            <a:extLst>
              <a:ext uri="{FF2B5EF4-FFF2-40B4-BE49-F238E27FC236}">
                <a16:creationId xmlns:a16="http://schemas.microsoft.com/office/drawing/2014/main" id="{57394405-7891-4F0C-8541-3EFCC08471CE}"/>
              </a:ext>
            </a:extLst>
          </p:cNvPr>
          <p:cNvSpPr/>
          <p:nvPr/>
        </p:nvSpPr>
        <p:spPr>
          <a:xfrm rot="7128467">
            <a:off x="4151315" y="1263316"/>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5400000">
            <a:off x="3963810" y="2426291"/>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3696663">
            <a:off x="4093320" y="3516198"/>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55B03537-9711-400E-A630-78990A60C27F}"/>
              </a:ext>
            </a:extLst>
          </p:cNvPr>
          <p:cNvSpPr/>
          <p:nvPr/>
        </p:nvSpPr>
        <p:spPr>
          <a:xfrm rot="5400000">
            <a:off x="8080651" y="2222423"/>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455751"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4">
            <a:extLst>
              <a:ext uri="{FF2B5EF4-FFF2-40B4-BE49-F238E27FC236}">
                <a16:creationId xmlns:a16="http://schemas.microsoft.com/office/drawing/2014/main" id="{D8FD838A-F41A-47CB-A9A3-9F9D77FC3AB6}"/>
              </a:ext>
            </a:extLst>
          </p:cNvPr>
          <p:cNvGraphicFramePr/>
          <p:nvPr/>
        </p:nvGraphicFramePr>
        <p:xfrm>
          <a:off x="8074498" y="0"/>
          <a:ext cx="7282788" cy="3105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5876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 name="Arrow: Up 1">
            <a:extLst>
              <a:ext uri="{FF2B5EF4-FFF2-40B4-BE49-F238E27FC236}">
                <a16:creationId xmlns:a16="http://schemas.microsoft.com/office/drawing/2014/main" id="{57394405-7891-4F0C-8541-3EFCC08471CE}"/>
              </a:ext>
            </a:extLst>
          </p:cNvPr>
          <p:cNvSpPr/>
          <p:nvPr/>
        </p:nvSpPr>
        <p:spPr>
          <a:xfrm rot="7128467">
            <a:off x="4151315" y="1263316"/>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5400000">
            <a:off x="3963810" y="2426291"/>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3696663">
            <a:off x="4093320" y="3516198"/>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55B03537-9711-400E-A630-78990A60C27F}"/>
              </a:ext>
            </a:extLst>
          </p:cNvPr>
          <p:cNvSpPr/>
          <p:nvPr/>
        </p:nvSpPr>
        <p:spPr>
          <a:xfrm rot="5400000">
            <a:off x="8080651" y="2222423"/>
            <a:ext cx="318308" cy="1989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455751"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4">
            <a:extLst>
              <a:ext uri="{FF2B5EF4-FFF2-40B4-BE49-F238E27FC236}">
                <a16:creationId xmlns:a16="http://schemas.microsoft.com/office/drawing/2014/main" id="{D8FD838A-F41A-47CB-A9A3-9F9D77FC3AB6}"/>
              </a:ext>
            </a:extLst>
          </p:cNvPr>
          <p:cNvGraphicFramePr/>
          <p:nvPr/>
        </p:nvGraphicFramePr>
        <p:xfrm>
          <a:off x="8074498" y="0"/>
          <a:ext cx="7282788" cy="310583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Rounded Corners 3">
            <a:extLst>
              <a:ext uri="{FF2B5EF4-FFF2-40B4-BE49-F238E27FC236}">
                <a16:creationId xmlns:a16="http://schemas.microsoft.com/office/drawing/2014/main" id="{309101E7-3F1B-445B-BD1A-0A450CCBB6A2}"/>
              </a:ext>
            </a:extLst>
          </p:cNvPr>
          <p:cNvSpPr/>
          <p:nvPr/>
        </p:nvSpPr>
        <p:spPr>
          <a:xfrm>
            <a:off x="9840931" y="4119992"/>
            <a:ext cx="2243427" cy="927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b="0" i="0" dirty="0">
                <a:effectLst/>
              </a:rPr>
              <a:t>c = ½(ŷ-y)²</a:t>
            </a:r>
            <a:endParaRPr lang="en-IN" sz="2800" dirty="0"/>
          </a:p>
        </p:txBody>
      </p:sp>
    </p:spTree>
    <p:extLst>
      <p:ext uri="{BB962C8B-B14F-4D97-AF65-F5344CB8AC3E}">
        <p14:creationId xmlns:p14="http://schemas.microsoft.com/office/powerpoint/2010/main" val="1606407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636726"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4C043422-EE66-4406-9228-62D0089E30B8}"/>
              </a:ext>
            </a:extLst>
          </p:cNvPr>
          <p:cNvSpPr/>
          <p:nvPr/>
        </p:nvSpPr>
        <p:spPr>
          <a:xfrm>
            <a:off x="9330516" y="3851767"/>
            <a:ext cx="318308" cy="1464256"/>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hart 5">
            <a:extLst>
              <a:ext uri="{FF2B5EF4-FFF2-40B4-BE49-F238E27FC236}">
                <a16:creationId xmlns:a16="http://schemas.microsoft.com/office/drawing/2014/main" id="{1C39CFAA-413D-48C1-9C8F-1EBE03FF0353}"/>
              </a:ext>
            </a:extLst>
          </p:cNvPr>
          <p:cNvGraphicFramePr/>
          <p:nvPr>
            <p:extLst>
              <p:ext uri="{D42A27DB-BD31-4B8C-83A1-F6EECF244321}">
                <p14:modId xmlns:p14="http://schemas.microsoft.com/office/powerpoint/2010/main" val="3458975151"/>
              </p:ext>
            </p:extLst>
          </p:nvPr>
        </p:nvGraphicFramePr>
        <p:xfrm>
          <a:off x="7867293" y="93460"/>
          <a:ext cx="8093074" cy="30025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181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6" name="Arrow: Up 25">
            <a:extLst>
              <a:ext uri="{FF2B5EF4-FFF2-40B4-BE49-F238E27FC236}">
                <a16:creationId xmlns:a16="http://schemas.microsoft.com/office/drawing/2014/main" id="{55B03537-9711-400E-A630-78990A60C27F}"/>
              </a:ext>
            </a:extLst>
          </p:cNvPr>
          <p:cNvSpPr/>
          <p:nvPr/>
        </p:nvSpPr>
        <p:spPr>
          <a:xfrm rot="16200000">
            <a:off x="8080651" y="2222423"/>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636726"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4C043422-EE66-4406-9228-62D0089E30B8}"/>
              </a:ext>
            </a:extLst>
          </p:cNvPr>
          <p:cNvSpPr/>
          <p:nvPr/>
        </p:nvSpPr>
        <p:spPr>
          <a:xfrm>
            <a:off x="9330516" y="3851767"/>
            <a:ext cx="318308" cy="1464256"/>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hart 5">
            <a:extLst>
              <a:ext uri="{FF2B5EF4-FFF2-40B4-BE49-F238E27FC236}">
                <a16:creationId xmlns:a16="http://schemas.microsoft.com/office/drawing/2014/main" id="{1C39CFAA-413D-48C1-9C8F-1EBE03FF0353}"/>
              </a:ext>
            </a:extLst>
          </p:cNvPr>
          <p:cNvGraphicFramePr/>
          <p:nvPr/>
        </p:nvGraphicFramePr>
        <p:xfrm>
          <a:off x="7867293" y="93460"/>
          <a:ext cx="8093074" cy="30025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645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t>W1</a:t>
            </a:r>
            <a:endParaRPr lang="en-IN" dirty="0"/>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t>W2</a:t>
            </a:r>
            <a:endParaRPr lang="en-IN" dirty="0"/>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t>W3</a:t>
            </a:r>
            <a:endParaRPr lang="en-IN" dirty="0"/>
          </a:p>
        </p:txBody>
      </p:sp>
      <p:sp>
        <p:nvSpPr>
          <p:cNvPr id="2" name="Arrow: Up 1">
            <a:extLst>
              <a:ext uri="{FF2B5EF4-FFF2-40B4-BE49-F238E27FC236}">
                <a16:creationId xmlns:a16="http://schemas.microsoft.com/office/drawing/2014/main" id="{57394405-7891-4F0C-8541-3EFCC08471CE}"/>
              </a:ext>
            </a:extLst>
          </p:cNvPr>
          <p:cNvSpPr/>
          <p:nvPr/>
        </p:nvSpPr>
        <p:spPr>
          <a:xfrm rot="18094374">
            <a:off x="4151315" y="1263316"/>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16200000">
            <a:off x="3963810" y="2426291"/>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14422572">
            <a:off x="4093320" y="3516198"/>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55B03537-9711-400E-A630-78990A60C27F}"/>
              </a:ext>
            </a:extLst>
          </p:cNvPr>
          <p:cNvSpPr/>
          <p:nvPr/>
        </p:nvSpPr>
        <p:spPr>
          <a:xfrm rot="16200000">
            <a:off x="8080651" y="2222423"/>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636726"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4C043422-EE66-4406-9228-62D0089E30B8}"/>
              </a:ext>
            </a:extLst>
          </p:cNvPr>
          <p:cNvSpPr/>
          <p:nvPr/>
        </p:nvSpPr>
        <p:spPr>
          <a:xfrm>
            <a:off x="9330516" y="3851767"/>
            <a:ext cx="318308" cy="1464256"/>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hart 5">
            <a:extLst>
              <a:ext uri="{FF2B5EF4-FFF2-40B4-BE49-F238E27FC236}">
                <a16:creationId xmlns:a16="http://schemas.microsoft.com/office/drawing/2014/main" id="{1C39CFAA-413D-48C1-9C8F-1EBE03FF0353}"/>
              </a:ext>
            </a:extLst>
          </p:cNvPr>
          <p:cNvGraphicFramePr/>
          <p:nvPr/>
        </p:nvGraphicFramePr>
        <p:xfrm>
          <a:off x="7867293" y="93460"/>
          <a:ext cx="8093074" cy="30025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9583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DDFDBF34-6B09-417E-90EF-DC8894DECD4A}"/>
              </a:ext>
            </a:extLst>
          </p:cNvPr>
          <p:cNvSpPr/>
          <p:nvPr/>
        </p:nvSpPr>
        <p:spPr>
          <a:xfrm>
            <a:off x="5588355" y="2836506"/>
            <a:ext cx="1661531" cy="1195776"/>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000000"/>
                </a:solidFill>
                <a:effectLst/>
              </a:rPr>
              <a:t>∅(∑</a:t>
            </a:r>
            <a:r>
              <a:rPr lang="en-IN" b="0" i="0" dirty="0" err="1">
                <a:solidFill>
                  <a:srgbClr val="000000"/>
                </a:solidFill>
                <a:effectLst/>
              </a:rPr>
              <a:t>w</a:t>
            </a:r>
            <a:r>
              <a:rPr lang="en-IN" b="0" i="0" baseline="-25000" dirty="0" err="1">
                <a:solidFill>
                  <a:srgbClr val="000000"/>
                </a:solidFill>
                <a:effectLst/>
              </a:rPr>
              <a:t>i</a:t>
            </a:r>
            <a:r>
              <a:rPr lang="en-IN" b="0" i="0" dirty="0" err="1">
                <a:solidFill>
                  <a:srgbClr val="000000"/>
                </a:solidFill>
                <a:effectLst/>
              </a:rPr>
              <a:t>x</a:t>
            </a:r>
            <a:r>
              <a:rPr lang="en-IN" b="0" i="0" baseline="-25000" dirty="0" err="1">
                <a:solidFill>
                  <a:srgbClr val="000000"/>
                </a:solidFill>
                <a:effectLst/>
              </a:rPr>
              <a:t>i</a:t>
            </a:r>
            <a:r>
              <a:rPr lang="en-IN" b="0" i="0" dirty="0">
                <a:solidFill>
                  <a:srgbClr val="000000"/>
                </a:solidFill>
                <a:effectLst/>
              </a:rPr>
              <a:t>)</a:t>
            </a:r>
            <a:endParaRPr lang="en-IN" dirty="0">
              <a:solidFill>
                <a:schemeClr val="bg1"/>
              </a:solidFill>
            </a:endParaRPr>
          </a:p>
        </p:txBody>
      </p:sp>
      <p:sp>
        <p:nvSpPr>
          <p:cNvPr id="43" name="Oval 42">
            <a:extLst>
              <a:ext uri="{FF2B5EF4-FFF2-40B4-BE49-F238E27FC236}">
                <a16:creationId xmlns:a16="http://schemas.microsoft.com/office/drawing/2014/main" id="{FCC5CABA-B40F-4DD3-87DF-6EA6A2817686}"/>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X1</a:t>
            </a:r>
          </a:p>
        </p:txBody>
      </p:sp>
      <p:sp>
        <p:nvSpPr>
          <p:cNvPr id="45" name="Oval 44">
            <a:extLst>
              <a:ext uri="{FF2B5EF4-FFF2-40B4-BE49-F238E27FC236}">
                <a16:creationId xmlns:a16="http://schemas.microsoft.com/office/drawing/2014/main" id="{456992EE-C724-4650-94E3-6667D101123F}"/>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bg1"/>
                </a:solidFill>
              </a:rPr>
              <a:t>Xm</a:t>
            </a:r>
            <a:endParaRPr lang="en-IN" dirty="0">
              <a:solidFill>
                <a:schemeClr val="bg1"/>
              </a:solidFill>
            </a:endParaRPr>
          </a:p>
        </p:txBody>
      </p:sp>
      <p:sp>
        <p:nvSpPr>
          <p:cNvPr id="46" name="Oval 45">
            <a:extLst>
              <a:ext uri="{FF2B5EF4-FFF2-40B4-BE49-F238E27FC236}">
                <a16:creationId xmlns:a16="http://schemas.microsoft.com/office/drawing/2014/main" id="{687F9BC7-A26C-4C14-AADD-404354CD7203}"/>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X2</a:t>
            </a:r>
          </a:p>
        </p:txBody>
      </p:sp>
      <p:sp>
        <p:nvSpPr>
          <p:cNvPr id="47" name="Oval 46">
            <a:extLst>
              <a:ext uri="{FF2B5EF4-FFF2-40B4-BE49-F238E27FC236}">
                <a16:creationId xmlns:a16="http://schemas.microsoft.com/office/drawing/2014/main" id="{68C309F3-E3B3-47BF-9A92-B8BA465E33C8}"/>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b="0" i="0" dirty="0">
                <a:solidFill>
                  <a:srgbClr val="202124"/>
                </a:solidFill>
                <a:effectLst/>
              </a:rPr>
              <a:t>ŷ</a:t>
            </a:r>
            <a:endParaRPr lang="en-IN" dirty="0">
              <a:solidFill>
                <a:schemeClr val="bg1"/>
              </a:solidFill>
            </a:endParaRPr>
          </a:p>
        </p:txBody>
      </p:sp>
      <p:cxnSp>
        <p:nvCxnSpPr>
          <p:cNvPr id="50" name="Straight Arrow Connector 49">
            <a:extLst>
              <a:ext uri="{FF2B5EF4-FFF2-40B4-BE49-F238E27FC236}">
                <a16:creationId xmlns:a16="http://schemas.microsoft.com/office/drawing/2014/main" id="{87C1E863-8B5A-4AE5-BA88-D5B93170A6DA}"/>
              </a:ext>
            </a:extLst>
          </p:cNvPr>
          <p:cNvCxnSpPr>
            <a:cxnSpLocks/>
            <a:stCxn id="43" idx="6"/>
            <a:endCxn id="42" idx="2"/>
          </p:cNvCxnSpPr>
          <p:nvPr/>
        </p:nvCxnSpPr>
        <p:spPr>
          <a:xfrm>
            <a:off x="2962275" y="2057399"/>
            <a:ext cx="2626080" cy="137699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5C3B127-5942-4CC2-8DF6-B91F7B1CA75A}"/>
              </a:ext>
            </a:extLst>
          </p:cNvPr>
          <p:cNvCxnSpPr>
            <a:cxnSpLocks/>
            <a:stCxn id="46" idx="6"/>
            <a:endCxn id="42" idx="2"/>
          </p:cNvCxnSpPr>
          <p:nvPr/>
        </p:nvCxnSpPr>
        <p:spPr>
          <a:xfrm>
            <a:off x="2962275" y="3429000"/>
            <a:ext cx="2626080"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A05624DF-B059-4621-B6FE-49F2B1AB4D23}"/>
              </a:ext>
            </a:extLst>
          </p:cNvPr>
          <p:cNvCxnSpPr>
            <a:cxnSpLocks/>
            <a:stCxn id="45" idx="6"/>
            <a:endCxn id="42" idx="2"/>
          </p:cNvCxnSpPr>
          <p:nvPr/>
        </p:nvCxnSpPr>
        <p:spPr>
          <a:xfrm flipV="1">
            <a:off x="2962275" y="3434394"/>
            <a:ext cx="2626080" cy="136620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0A463A0F-8927-47B8-BB0C-9905862A92F4}"/>
              </a:ext>
            </a:extLst>
          </p:cNvPr>
          <p:cNvSpPr txBox="1"/>
          <p:nvPr/>
        </p:nvSpPr>
        <p:spPr>
          <a:xfrm>
            <a:off x="409575" y="1673005"/>
            <a:ext cx="1733550" cy="646331"/>
          </a:xfrm>
          <a:prstGeom prst="rect">
            <a:avLst/>
          </a:prstGeom>
          <a:noFill/>
        </p:spPr>
        <p:txBody>
          <a:bodyPr wrap="square" rtlCol="0">
            <a:spAutoFit/>
          </a:bodyPr>
          <a:lstStyle/>
          <a:p>
            <a:r>
              <a:rPr lang="en-US" dirty="0"/>
              <a:t>Independent variable 1</a:t>
            </a:r>
            <a:endParaRPr lang="en-IN" dirty="0"/>
          </a:p>
        </p:txBody>
      </p:sp>
      <p:sp>
        <p:nvSpPr>
          <p:cNvPr id="54" name="TextBox 53">
            <a:extLst>
              <a:ext uri="{FF2B5EF4-FFF2-40B4-BE49-F238E27FC236}">
                <a16:creationId xmlns:a16="http://schemas.microsoft.com/office/drawing/2014/main" id="{A89B42E0-9C1B-4CF3-86DE-FC0E2B1554AA}"/>
              </a:ext>
            </a:extLst>
          </p:cNvPr>
          <p:cNvSpPr txBox="1"/>
          <p:nvPr/>
        </p:nvSpPr>
        <p:spPr>
          <a:xfrm>
            <a:off x="10048874" y="3244333"/>
            <a:ext cx="1979839" cy="369332"/>
          </a:xfrm>
          <a:prstGeom prst="rect">
            <a:avLst/>
          </a:prstGeom>
          <a:noFill/>
        </p:spPr>
        <p:txBody>
          <a:bodyPr wrap="square" rtlCol="0">
            <a:spAutoFit/>
          </a:bodyPr>
          <a:lstStyle/>
          <a:p>
            <a:r>
              <a:rPr lang="en-US" dirty="0"/>
              <a:t>Predicted value</a:t>
            </a:r>
            <a:endParaRPr lang="en-IN" dirty="0"/>
          </a:p>
        </p:txBody>
      </p:sp>
      <p:cxnSp>
        <p:nvCxnSpPr>
          <p:cNvPr id="56" name="Straight Arrow Connector 55">
            <a:extLst>
              <a:ext uri="{FF2B5EF4-FFF2-40B4-BE49-F238E27FC236}">
                <a16:creationId xmlns:a16="http://schemas.microsoft.com/office/drawing/2014/main" id="{52F25609-4B6B-47E1-8826-6040DC0C4A6B}"/>
              </a:ext>
            </a:extLst>
          </p:cNvPr>
          <p:cNvCxnSpPr>
            <a:cxnSpLocks/>
            <a:stCxn id="42" idx="6"/>
            <a:endCxn id="47" idx="2"/>
          </p:cNvCxnSpPr>
          <p:nvPr/>
        </p:nvCxnSpPr>
        <p:spPr>
          <a:xfrm flipV="1">
            <a:off x="7249886" y="3429000"/>
            <a:ext cx="1979839" cy="539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99121D2-7149-4F54-80B0-A4AE41880B29}"/>
              </a:ext>
            </a:extLst>
          </p:cNvPr>
          <p:cNvSpPr txBox="1"/>
          <p:nvPr/>
        </p:nvSpPr>
        <p:spPr>
          <a:xfrm>
            <a:off x="409575" y="4477435"/>
            <a:ext cx="1733550" cy="646331"/>
          </a:xfrm>
          <a:prstGeom prst="rect">
            <a:avLst/>
          </a:prstGeom>
          <a:noFill/>
        </p:spPr>
        <p:txBody>
          <a:bodyPr wrap="square" rtlCol="0">
            <a:spAutoFit/>
          </a:bodyPr>
          <a:lstStyle/>
          <a:p>
            <a:r>
              <a:rPr lang="en-US" dirty="0"/>
              <a:t>Independent variable m</a:t>
            </a:r>
            <a:endParaRPr lang="en-IN" dirty="0"/>
          </a:p>
        </p:txBody>
      </p:sp>
      <p:sp>
        <p:nvSpPr>
          <p:cNvPr id="58" name="TextBox 57">
            <a:extLst>
              <a:ext uri="{FF2B5EF4-FFF2-40B4-BE49-F238E27FC236}">
                <a16:creationId xmlns:a16="http://schemas.microsoft.com/office/drawing/2014/main" id="{E946CEDF-CD97-4FC1-804F-1AEDD0DE430A}"/>
              </a:ext>
            </a:extLst>
          </p:cNvPr>
          <p:cNvSpPr txBox="1"/>
          <p:nvPr/>
        </p:nvSpPr>
        <p:spPr>
          <a:xfrm>
            <a:off x="409575" y="3105833"/>
            <a:ext cx="1733550" cy="646331"/>
          </a:xfrm>
          <a:prstGeom prst="rect">
            <a:avLst/>
          </a:prstGeom>
          <a:noFill/>
        </p:spPr>
        <p:txBody>
          <a:bodyPr wrap="square" rtlCol="0">
            <a:spAutoFit/>
          </a:bodyPr>
          <a:lstStyle/>
          <a:p>
            <a:r>
              <a:rPr lang="en-US" dirty="0"/>
              <a:t>Independent variable 2</a:t>
            </a:r>
            <a:endParaRPr lang="en-IN" dirty="0"/>
          </a:p>
        </p:txBody>
      </p:sp>
      <p:sp>
        <p:nvSpPr>
          <p:cNvPr id="24" name="Rectangle 23">
            <a:extLst>
              <a:ext uri="{FF2B5EF4-FFF2-40B4-BE49-F238E27FC236}">
                <a16:creationId xmlns:a16="http://schemas.microsoft.com/office/drawing/2014/main" id="{1AB9824B-B9D3-41C1-B1F9-F5D919BC2736}"/>
              </a:ext>
            </a:extLst>
          </p:cNvPr>
          <p:cNvSpPr/>
          <p:nvPr/>
        </p:nvSpPr>
        <p:spPr>
          <a:xfrm>
            <a:off x="4820886" y="305645"/>
            <a:ext cx="2977097"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Perceptron</a:t>
            </a:r>
          </a:p>
        </p:txBody>
      </p:sp>
      <p:sp>
        <p:nvSpPr>
          <p:cNvPr id="17" name="Oval 16">
            <a:extLst>
              <a:ext uri="{FF2B5EF4-FFF2-40B4-BE49-F238E27FC236}">
                <a16:creationId xmlns:a16="http://schemas.microsoft.com/office/drawing/2014/main" id="{EE78539F-6144-48F9-A9C4-51D2E759B812}"/>
              </a:ext>
            </a:extLst>
          </p:cNvPr>
          <p:cNvSpPr/>
          <p:nvPr/>
        </p:nvSpPr>
        <p:spPr>
          <a:xfrm>
            <a:off x="9205330" y="5316023"/>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solidFill>
                  <a:srgbClr val="202124"/>
                </a:solidFill>
              </a:rPr>
              <a:t>y</a:t>
            </a:r>
            <a:endParaRPr lang="en-IN" dirty="0">
              <a:solidFill>
                <a:schemeClr val="bg1"/>
              </a:solidFill>
            </a:endParaRPr>
          </a:p>
        </p:txBody>
      </p:sp>
      <p:sp>
        <p:nvSpPr>
          <p:cNvPr id="18" name="TextBox 17">
            <a:extLst>
              <a:ext uri="{FF2B5EF4-FFF2-40B4-BE49-F238E27FC236}">
                <a16:creationId xmlns:a16="http://schemas.microsoft.com/office/drawing/2014/main" id="{446D2537-002F-4FF2-AEE4-BD16F076E77C}"/>
              </a:ext>
            </a:extLst>
          </p:cNvPr>
          <p:cNvSpPr txBox="1"/>
          <p:nvPr/>
        </p:nvSpPr>
        <p:spPr>
          <a:xfrm>
            <a:off x="10024480" y="5631907"/>
            <a:ext cx="1733550" cy="369332"/>
          </a:xfrm>
          <a:prstGeom prst="rect">
            <a:avLst/>
          </a:prstGeom>
          <a:noFill/>
        </p:spPr>
        <p:txBody>
          <a:bodyPr wrap="square" rtlCol="0">
            <a:spAutoFit/>
          </a:bodyPr>
          <a:lstStyle/>
          <a:p>
            <a:r>
              <a:rPr lang="en-US" dirty="0"/>
              <a:t>Actual Value</a:t>
            </a:r>
            <a:endParaRPr lang="en-IN" dirty="0"/>
          </a:p>
        </p:txBody>
      </p:sp>
      <p:sp>
        <p:nvSpPr>
          <p:cNvPr id="19" name="TextBox 18">
            <a:extLst>
              <a:ext uri="{FF2B5EF4-FFF2-40B4-BE49-F238E27FC236}">
                <a16:creationId xmlns:a16="http://schemas.microsoft.com/office/drawing/2014/main" id="{F33F1E0A-0045-41FB-AEBA-2E8C9D5CEFD2}"/>
              </a:ext>
            </a:extLst>
          </p:cNvPr>
          <p:cNvSpPr txBox="1"/>
          <p:nvPr/>
        </p:nvSpPr>
        <p:spPr>
          <a:xfrm>
            <a:off x="2465421" y="3736308"/>
            <a:ext cx="1733550" cy="830997"/>
          </a:xfrm>
          <a:prstGeom prst="rect">
            <a:avLst/>
          </a:prstGeom>
          <a:noFill/>
        </p:spPr>
        <p:txBody>
          <a:bodyPr wrap="square" rtlCol="0">
            <a:spAutoFit/>
          </a:bodyPr>
          <a:lstStyle/>
          <a:p>
            <a:r>
              <a:rPr lang="en-US" sz="1200" b="1" dirty="0"/>
              <a:t>.</a:t>
            </a:r>
          </a:p>
          <a:p>
            <a:r>
              <a:rPr lang="en-US" sz="1200" b="1" dirty="0"/>
              <a:t>.</a:t>
            </a:r>
          </a:p>
          <a:p>
            <a:r>
              <a:rPr lang="en-US" sz="1200" b="1" dirty="0"/>
              <a:t>.</a:t>
            </a:r>
          </a:p>
          <a:p>
            <a:endParaRPr lang="en-IN" sz="1200" b="1" dirty="0"/>
          </a:p>
        </p:txBody>
      </p:sp>
      <p:sp>
        <p:nvSpPr>
          <p:cNvPr id="20" name="TextBox 19">
            <a:extLst>
              <a:ext uri="{FF2B5EF4-FFF2-40B4-BE49-F238E27FC236}">
                <a16:creationId xmlns:a16="http://schemas.microsoft.com/office/drawing/2014/main" id="{5091EF03-40E9-4132-BC55-EDF0DEA80467}"/>
              </a:ext>
            </a:extLst>
          </p:cNvPr>
          <p:cNvSpPr txBox="1"/>
          <p:nvPr/>
        </p:nvSpPr>
        <p:spPr>
          <a:xfrm>
            <a:off x="3608516" y="2144660"/>
            <a:ext cx="1733550" cy="369332"/>
          </a:xfrm>
          <a:prstGeom prst="rect">
            <a:avLst/>
          </a:prstGeom>
          <a:noFill/>
        </p:spPr>
        <p:txBody>
          <a:bodyPr wrap="square" rtlCol="0">
            <a:spAutoFit/>
          </a:bodyPr>
          <a:lstStyle/>
          <a:p>
            <a:r>
              <a:rPr lang="en-US" dirty="0">
                <a:highlight>
                  <a:srgbClr val="FF0000"/>
                </a:highlight>
              </a:rPr>
              <a:t>W1</a:t>
            </a:r>
            <a:endParaRPr lang="en-IN" dirty="0">
              <a:highlight>
                <a:srgbClr val="FF0000"/>
              </a:highlight>
            </a:endParaRPr>
          </a:p>
        </p:txBody>
      </p:sp>
      <p:sp>
        <p:nvSpPr>
          <p:cNvPr id="21" name="TextBox 20">
            <a:extLst>
              <a:ext uri="{FF2B5EF4-FFF2-40B4-BE49-F238E27FC236}">
                <a16:creationId xmlns:a16="http://schemas.microsoft.com/office/drawing/2014/main" id="{0882E26B-057A-49D3-8FBA-15B5EF99FA39}"/>
              </a:ext>
            </a:extLst>
          </p:cNvPr>
          <p:cNvSpPr txBox="1"/>
          <p:nvPr/>
        </p:nvSpPr>
        <p:spPr>
          <a:xfrm>
            <a:off x="3608711" y="3043541"/>
            <a:ext cx="1733550" cy="369332"/>
          </a:xfrm>
          <a:prstGeom prst="rect">
            <a:avLst/>
          </a:prstGeom>
          <a:noFill/>
        </p:spPr>
        <p:txBody>
          <a:bodyPr wrap="square" rtlCol="0">
            <a:spAutoFit/>
          </a:bodyPr>
          <a:lstStyle/>
          <a:p>
            <a:r>
              <a:rPr lang="en-US" dirty="0">
                <a:highlight>
                  <a:srgbClr val="FF0000"/>
                </a:highlight>
              </a:rPr>
              <a:t>W2</a:t>
            </a:r>
            <a:endParaRPr lang="en-IN" dirty="0">
              <a:highlight>
                <a:srgbClr val="FF0000"/>
              </a:highlight>
            </a:endParaRPr>
          </a:p>
        </p:txBody>
      </p:sp>
      <p:sp>
        <p:nvSpPr>
          <p:cNvPr id="22" name="TextBox 21">
            <a:extLst>
              <a:ext uri="{FF2B5EF4-FFF2-40B4-BE49-F238E27FC236}">
                <a16:creationId xmlns:a16="http://schemas.microsoft.com/office/drawing/2014/main" id="{765BCDB8-2041-4A67-8F4B-92B7358D66A1}"/>
              </a:ext>
            </a:extLst>
          </p:cNvPr>
          <p:cNvSpPr txBox="1"/>
          <p:nvPr/>
        </p:nvSpPr>
        <p:spPr>
          <a:xfrm>
            <a:off x="3578290" y="3932832"/>
            <a:ext cx="1733550" cy="369332"/>
          </a:xfrm>
          <a:prstGeom prst="rect">
            <a:avLst/>
          </a:prstGeom>
          <a:noFill/>
        </p:spPr>
        <p:txBody>
          <a:bodyPr wrap="square" rtlCol="0">
            <a:spAutoFit/>
          </a:bodyPr>
          <a:lstStyle/>
          <a:p>
            <a:r>
              <a:rPr lang="en-US" dirty="0">
                <a:highlight>
                  <a:srgbClr val="FF0000"/>
                </a:highlight>
              </a:rPr>
              <a:t>W3</a:t>
            </a:r>
            <a:endParaRPr lang="en-IN" dirty="0">
              <a:highlight>
                <a:srgbClr val="FF0000"/>
              </a:highlight>
            </a:endParaRPr>
          </a:p>
        </p:txBody>
      </p:sp>
      <p:sp>
        <p:nvSpPr>
          <p:cNvPr id="2" name="Arrow: Up 1">
            <a:extLst>
              <a:ext uri="{FF2B5EF4-FFF2-40B4-BE49-F238E27FC236}">
                <a16:creationId xmlns:a16="http://schemas.microsoft.com/office/drawing/2014/main" id="{57394405-7891-4F0C-8541-3EFCC08471CE}"/>
              </a:ext>
            </a:extLst>
          </p:cNvPr>
          <p:cNvSpPr/>
          <p:nvPr/>
        </p:nvSpPr>
        <p:spPr>
          <a:xfrm rot="18094374">
            <a:off x="4151315" y="1263316"/>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9118FB6E-D9A8-4376-B110-D3018CC1FA33}"/>
              </a:ext>
            </a:extLst>
          </p:cNvPr>
          <p:cNvSpPr/>
          <p:nvPr/>
        </p:nvSpPr>
        <p:spPr>
          <a:xfrm rot="16200000">
            <a:off x="3963810" y="2426291"/>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4A5DB097-F976-4D73-92D3-CFFB189E87C9}"/>
              </a:ext>
            </a:extLst>
          </p:cNvPr>
          <p:cNvSpPr/>
          <p:nvPr/>
        </p:nvSpPr>
        <p:spPr>
          <a:xfrm rot="14422572">
            <a:off x="4093320" y="3516198"/>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55B03537-9711-400E-A630-78990A60C27F}"/>
              </a:ext>
            </a:extLst>
          </p:cNvPr>
          <p:cNvSpPr/>
          <p:nvPr/>
        </p:nvSpPr>
        <p:spPr>
          <a:xfrm rot="16200000">
            <a:off x="8080651" y="2222423"/>
            <a:ext cx="318308" cy="1989292"/>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Up 26">
            <a:extLst>
              <a:ext uri="{FF2B5EF4-FFF2-40B4-BE49-F238E27FC236}">
                <a16:creationId xmlns:a16="http://schemas.microsoft.com/office/drawing/2014/main" id="{AA5E9EBC-EC32-4D5B-A9C8-4DE0620B306E}"/>
              </a:ext>
            </a:extLst>
          </p:cNvPr>
          <p:cNvSpPr/>
          <p:nvPr/>
        </p:nvSpPr>
        <p:spPr>
          <a:xfrm rot="10800000">
            <a:off x="9636726" y="3851767"/>
            <a:ext cx="318308" cy="14642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4C043422-EE66-4406-9228-62D0089E30B8}"/>
              </a:ext>
            </a:extLst>
          </p:cNvPr>
          <p:cNvSpPr/>
          <p:nvPr/>
        </p:nvSpPr>
        <p:spPr>
          <a:xfrm>
            <a:off x="9330516" y="3851767"/>
            <a:ext cx="318308" cy="1464256"/>
          </a:xfrm>
          <a:prstGeom prst="upArrow">
            <a:avLst/>
          </a:prstGeom>
          <a:solidFill>
            <a:schemeClr val="accent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hart 5">
            <a:extLst>
              <a:ext uri="{FF2B5EF4-FFF2-40B4-BE49-F238E27FC236}">
                <a16:creationId xmlns:a16="http://schemas.microsoft.com/office/drawing/2014/main" id="{1C39CFAA-413D-48C1-9C8F-1EBE03FF0353}"/>
              </a:ext>
            </a:extLst>
          </p:cNvPr>
          <p:cNvGraphicFramePr/>
          <p:nvPr/>
        </p:nvGraphicFramePr>
        <p:xfrm>
          <a:off x="7867293" y="93460"/>
          <a:ext cx="8093074" cy="30025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1822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1407648" y="256472"/>
            <a:ext cx="4649030"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p:txBody>
      </p:sp>
      <p:sp>
        <p:nvSpPr>
          <p:cNvPr id="7" name="Rectangle: Rounded Corners 6">
            <a:extLst>
              <a:ext uri="{FF2B5EF4-FFF2-40B4-BE49-F238E27FC236}">
                <a16:creationId xmlns:a16="http://schemas.microsoft.com/office/drawing/2014/main" id="{5D75C7D3-0D0C-4D17-8612-4B966080689A}"/>
              </a:ext>
            </a:extLst>
          </p:cNvPr>
          <p:cNvSpPr/>
          <p:nvPr/>
        </p:nvSpPr>
        <p:spPr>
          <a:xfrm>
            <a:off x="4985730" y="2469899"/>
            <a:ext cx="2220540" cy="172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b="0" i="0" dirty="0">
                <a:effectLst/>
              </a:rPr>
              <a:t>c = ½(ŷ-y)²</a:t>
            </a:r>
            <a:endParaRPr lang="en-IN" sz="2800" dirty="0"/>
          </a:p>
        </p:txBody>
      </p:sp>
    </p:spTree>
    <p:extLst>
      <p:ext uri="{BB962C8B-B14F-4D97-AF65-F5344CB8AC3E}">
        <p14:creationId xmlns:p14="http://schemas.microsoft.com/office/powerpoint/2010/main" val="3174277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pic>
        <p:nvPicPr>
          <p:cNvPr id="4098" name="Picture 2" descr="In 1956, 5MB was big enough for anyone – Digital, Data &amp; Policy">
            <a:extLst>
              <a:ext uri="{FF2B5EF4-FFF2-40B4-BE49-F238E27FC236}">
                <a16:creationId xmlns:a16="http://schemas.microsoft.com/office/drawing/2014/main" id="{179BA54B-D393-44B3-91B1-FF1BAA48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756" y="1850769"/>
            <a:ext cx="2376487" cy="31564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8FCB1-DD3B-4166-8A3D-8DDAE891533B}"/>
              </a:ext>
            </a:extLst>
          </p:cNvPr>
          <p:cNvSpPr txBox="1"/>
          <p:nvPr/>
        </p:nvSpPr>
        <p:spPr>
          <a:xfrm>
            <a:off x="4717053" y="5184224"/>
            <a:ext cx="2991525" cy="646331"/>
          </a:xfrm>
          <a:prstGeom prst="rect">
            <a:avLst/>
          </a:prstGeom>
          <a:noFill/>
        </p:spPr>
        <p:txBody>
          <a:bodyPr wrap="none" rtlCol="0">
            <a:spAutoFit/>
          </a:bodyPr>
          <a:lstStyle/>
          <a:p>
            <a:r>
              <a:rPr lang="en-US" dirty="0"/>
              <a:t>5 MB Hard drive</a:t>
            </a:r>
          </a:p>
          <a:p>
            <a:r>
              <a:rPr lang="en-US" dirty="0"/>
              <a:t>2500$ to rent for a month</a:t>
            </a:r>
            <a:endParaRPr lang="en-IN" dirty="0"/>
          </a:p>
        </p:txBody>
      </p:sp>
      <p:sp>
        <p:nvSpPr>
          <p:cNvPr id="14" name="TextBox 13">
            <a:extLst>
              <a:ext uri="{FF2B5EF4-FFF2-40B4-BE49-F238E27FC236}">
                <a16:creationId xmlns:a16="http://schemas.microsoft.com/office/drawing/2014/main" id="{37237764-53AE-4BF9-A784-9A04B6585EC0}"/>
              </a:ext>
            </a:extLst>
          </p:cNvPr>
          <p:cNvSpPr txBox="1"/>
          <p:nvPr/>
        </p:nvSpPr>
        <p:spPr>
          <a:xfrm>
            <a:off x="5618561" y="1160976"/>
            <a:ext cx="954875" cy="400110"/>
          </a:xfrm>
          <a:prstGeom prst="rect">
            <a:avLst/>
          </a:prstGeom>
          <a:noFill/>
        </p:spPr>
        <p:txBody>
          <a:bodyPr wrap="square">
            <a:spAutoFit/>
          </a:bodyPr>
          <a:lstStyle/>
          <a:p>
            <a:r>
              <a:rPr lang="en-US" sz="2000" b="1" dirty="0">
                <a:solidFill>
                  <a:schemeClr val="bg1"/>
                </a:solidFill>
              </a:rPr>
              <a:t>1956</a:t>
            </a:r>
          </a:p>
        </p:txBody>
      </p:sp>
      <p:sp>
        <p:nvSpPr>
          <p:cNvPr id="11" name="Rectangle 10">
            <a:extLst>
              <a:ext uri="{FF2B5EF4-FFF2-40B4-BE49-F238E27FC236}">
                <a16:creationId xmlns:a16="http://schemas.microsoft.com/office/drawing/2014/main" id="{0D0361BD-47B0-4969-8A64-B2A12BD41062}"/>
              </a:ext>
            </a:extLst>
          </p:cNvPr>
          <p:cNvSpPr/>
          <p:nvPr/>
        </p:nvSpPr>
        <p:spPr>
          <a:xfrm>
            <a:off x="1674161" y="163408"/>
            <a:ext cx="4363694"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Storage evolved</a:t>
            </a:r>
          </a:p>
        </p:txBody>
      </p:sp>
    </p:spTree>
    <p:extLst>
      <p:ext uri="{BB962C8B-B14F-4D97-AF65-F5344CB8AC3E}">
        <p14:creationId xmlns:p14="http://schemas.microsoft.com/office/powerpoint/2010/main" val="2302374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783771" y="256472"/>
            <a:ext cx="2454729" cy="1323439"/>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p:txBody>
      </p:sp>
      <p:sp>
        <p:nvSpPr>
          <p:cNvPr id="7" name="Rectangle: Rounded Corners 6">
            <a:extLst>
              <a:ext uri="{FF2B5EF4-FFF2-40B4-BE49-F238E27FC236}">
                <a16:creationId xmlns:a16="http://schemas.microsoft.com/office/drawing/2014/main" id="{5D75C7D3-0D0C-4D17-8612-4B966080689A}"/>
              </a:ext>
            </a:extLst>
          </p:cNvPr>
          <p:cNvSpPr/>
          <p:nvPr/>
        </p:nvSpPr>
        <p:spPr>
          <a:xfrm>
            <a:off x="9309086" y="2934684"/>
            <a:ext cx="2243427" cy="927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b="0" i="0" dirty="0">
                <a:effectLst/>
              </a:rPr>
              <a:t>c = ½(ŷ-y)²</a:t>
            </a:r>
            <a:endParaRPr lang="en-IN" sz="2800" dirty="0"/>
          </a:p>
        </p:txBody>
      </p:sp>
      <p:pic>
        <p:nvPicPr>
          <p:cNvPr id="2050" name="Picture 2" descr="Machine Learning #5 —Deeper Look into the Cost Function | by Vedant Mathur  | Artificially Intelligent | Medium">
            <a:extLst>
              <a:ext uri="{FF2B5EF4-FFF2-40B4-BE49-F238E27FC236}">
                <a16:creationId xmlns:a16="http://schemas.microsoft.com/office/drawing/2014/main" id="{8BE0BC1F-88E7-4F7F-B4C9-2283AA186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200025"/>
            <a:ext cx="5715000" cy="6457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9A09E8-356F-45A1-9471-A96FAEA459D4}"/>
              </a:ext>
            </a:extLst>
          </p:cNvPr>
          <p:cNvSpPr txBox="1"/>
          <p:nvPr/>
        </p:nvSpPr>
        <p:spPr>
          <a:xfrm>
            <a:off x="9116008" y="6223518"/>
            <a:ext cx="643812" cy="369332"/>
          </a:xfrm>
          <a:prstGeom prst="rect">
            <a:avLst/>
          </a:prstGeom>
          <a:noFill/>
        </p:spPr>
        <p:txBody>
          <a:bodyPr wrap="square" rtlCol="0">
            <a:spAutoFit/>
          </a:bodyPr>
          <a:lstStyle/>
          <a:p>
            <a:r>
              <a:rPr lang="cy-GB" b="0" i="0" dirty="0">
                <a:effectLst/>
              </a:rPr>
              <a:t>ŷ</a:t>
            </a:r>
            <a:endParaRPr lang="en-IN" dirty="0"/>
          </a:p>
        </p:txBody>
      </p:sp>
    </p:spTree>
    <p:extLst>
      <p:ext uri="{BB962C8B-B14F-4D97-AF65-F5344CB8AC3E}">
        <p14:creationId xmlns:p14="http://schemas.microsoft.com/office/powerpoint/2010/main" val="2341841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8C37C0B1-E3AC-45DD-9492-1433F677CC52}"/>
              </a:ext>
            </a:extLst>
          </p:cNvPr>
          <p:cNvSpPr/>
          <p:nvPr/>
        </p:nvSpPr>
        <p:spPr>
          <a:xfrm>
            <a:off x="5686425" y="4800602"/>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3169E7E-CA18-4D35-8299-B665BAAA97B6}"/>
              </a:ext>
            </a:extLst>
          </p:cNvPr>
          <p:cNvSpPr/>
          <p:nvPr/>
        </p:nvSpPr>
        <p:spPr>
          <a:xfrm>
            <a:off x="5686425" y="3533776"/>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536C6E-942E-4AAA-A48C-913D80DBDBA3}"/>
              </a:ext>
            </a:extLst>
          </p:cNvPr>
          <p:cNvSpPr/>
          <p:nvPr/>
        </p:nvSpPr>
        <p:spPr>
          <a:xfrm>
            <a:off x="5686425" y="2266950"/>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9A74947-697F-4F23-A128-C7CB31DEBE7B}"/>
              </a:ext>
            </a:extLst>
          </p:cNvPr>
          <p:cNvSpPr/>
          <p:nvPr/>
        </p:nvSpPr>
        <p:spPr>
          <a:xfrm>
            <a:off x="5686425" y="1076325"/>
            <a:ext cx="819150" cy="847725"/>
          </a:xfrm>
          <a:prstGeom prst="ellipse">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D73AA24-7B30-4740-866D-39E50C56CF1D}"/>
              </a:ext>
            </a:extLst>
          </p:cNvPr>
          <p:cNvSpPr/>
          <p:nvPr/>
        </p:nvSpPr>
        <p:spPr>
          <a:xfrm>
            <a:off x="2143125" y="1633536"/>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2333D8A-1CCE-48A8-8CAC-1DBDF0E2BBB9}"/>
              </a:ext>
            </a:extLst>
          </p:cNvPr>
          <p:cNvSpPr/>
          <p:nvPr/>
        </p:nvSpPr>
        <p:spPr>
          <a:xfrm>
            <a:off x="2143125" y="4376739"/>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57A7B-C7F4-4B07-85FD-5DEDC43C53B6}"/>
              </a:ext>
            </a:extLst>
          </p:cNvPr>
          <p:cNvSpPr/>
          <p:nvPr/>
        </p:nvSpPr>
        <p:spPr>
          <a:xfrm>
            <a:off x="2143125" y="3005137"/>
            <a:ext cx="819150" cy="847725"/>
          </a:xfrm>
          <a:prstGeom prst="ellipse">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610621E-DFB7-4723-8E88-E512EADDD275}"/>
              </a:ext>
            </a:extLst>
          </p:cNvPr>
          <p:cNvSpPr/>
          <p:nvPr/>
        </p:nvSpPr>
        <p:spPr>
          <a:xfrm>
            <a:off x="9229725" y="3005137"/>
            <a:ext cx="819150" cy="847725"/>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8D21FB0-C631-4B35-82A5-3F52B0C09DD6}"/>
              </a:ext>
            </a:extLst>
          </p:cNvPr>
          <p:cNvCxnSpPr>
            <a:stCxn id="22" idx="6"/>
            <a:endCxn id="21" idx="2"/>
          </p:cNvCxnSpPr>
          <p:nvPr/>
        </p:nvCxnSpPr>
        <p:spPr>
          <a:xfrm flipV="1">
            <a:off x="2962275" y="1500188"/>
            <a:ext cx="2724150" cy="55721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4FB22E36-EB41-4473-80A4-38278F8995C8}"/>
              </a:ext>
            </a:extLst>
          </p:cNvPr>
          <p:cNvCxnSpPr>
            <a:cxnSpLocks/>
            <a:stCxn id="22" idx="6"/>
            <a:endCxn id="20" idx="2"/>
          </p:cNvCxnSpPr>
          <p:nvPr/>
        </p:nvCxnSpPr>
        <p:spPr>
          <a:xfrm>
            <a:off x="2962275" y="2057399"/>
            <a:ext cx="2724150" cy="633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50C84F3-5236-45BC-8943-CC5F26283F9D}"/>
              </a:ext>
            </a:extLst>
          </p:cNvPr>
          <p:cNvCxnSpPr>
            <a:cxnSpLocks/>
            <a:stCxn id="22" idx="6"/>
            <a:endCxn id="19" idx="2"/>
          </p:cNvCxnSpPr>
          <p:nvPr/>
        </p:nvCxnSpPr>
        <p:spPr>
          <a:xfrm>
            <a:off x="2962275" y="2057399"/>
            <a:ext cx="2724150" cy="190024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B2F37CE-03B6-4B1A-8B2F-22B9D69F28AD}"/>
              </a:ext>
            </a:extLst>
          </p:cNvPr>
          <p:cNvCxnSpPr>
            <a:cxnSpLocks/>
            <a:stCxn id="22" idx="6"/>
            <a:endCxn id="18" idx="2"/>
          </p:cNvCxnSpPr>
          <p:nvPr/>
        </p:nvCxnSpPr>
        <p:spPr>
          <a:xfrm>
            <a:off x="2962275" y="2057399"/>
            <a:ext cx="2724150" cy="3167066"/>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11D9614-FC6E-4C5D-813B-E1325C3D13F7}"/>
              </a:ext>
            </a:extLst>
          </p:cNvPr>
          <p:cNvCxnSpPr>
            <a:cxnSpLocks/>
            <a:stCxn id="24" idx="6"/>
            <a:endCxn id="19" idx="2"/>
          </p:cNvCxnSpPr>
          <p:nvPr/>
        </p:nvCxnSpPr>
        <p:spPr>
          <a:xfrm>
            <a:off x="29622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1324468-7833-4FAC-A251-CC3D871BDBC8}"/>
              </a:ext>
            </a:extLst>
          </p:cNvPr>
          <p:cNvCxnSpPr>
            <a:cxnSpLocks/>
            <a:stCxn id="24" idx="6"/>
            <a:endCxn id="20" idx="2"/>
          </p:cNvCxnSpPr>
          <p:nvPr/>
        </p:nvCxnSpPr>
        <p:spPr>
          <a:xfrm flipV="1">
            <a:off x="29622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434639F-58FC-4587-9D72-8BAC98EE53DA}"/>
              </a:ext>
            </a:extLst>
          </p:cNvPr>
          <p:cNvCxnSpPr>
            <a:cxnSpLocks/>
            <a:stCxn id="24" idx="6"/>
            <a:endCxn id="21" idx="2"/>
          </p:cNvCxnSpPr>
          <p:nvPr/>
        </p:nvCxnSpPr>
        <p:spPr>
          <a:xfrm flipV="1">
            <a:off x="29622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E729899-E0CC-4CB6-92E8-68C220FA0CE0}"/>
              </a:ext>
            </a:extLst>
          </p:cNvPr>
          <p:cNvCxnSpPr>
            <a:cxnSpLocks/>
            <a:stCxn id="24" idx="6"/>
            <a:endCxn id="18" idx="2"/>
          </p:cNvCxnSpPr>
          <p:nvPr/>
        </p:nvCxnSpPr>
        <p:spPr>
          <a:xfrm>
            <a:off x="29622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B5D4A167-58A7-4ECD-B9E4-2C154D6EABB4}"/>
              </a:ext>
            </a:extLst>
          </p:cNvPr>
          <p:cNvCxnSpPr>
            <a:cxnSpLocks/>
            <a:stCxn id="23" idx="6"/>
            <a:endCxn id="21" idx="2"/>
          </p:cNvCxnSpPr>
          <p:nvPr/>
        </p:nvCxnSpPr>
        <p:spPr>
          <a:xfrm flipV="1">
            <a:off x="2962275" y="1500188"/>
            <a:ext cx="2724150" cy="330041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56733E91-790B-4F0A-8671-D85F0813F00D}"/>
              </a:ext>
            </a:extLst>
          </p:cNvPr>
          <p:cNvCxnSpPr>
            <a:cxnSpLocks/>
            <a:stCxn id="23" idx="6"/>
            <a:endCxn id="20" idx="2"/>
          </p:cNvCxnSpPr>
          <p:nvPr/>
        </p:nvCxnSpPr>
        <p:spPr>
          <a:xfrm flipV="1">
            <a:off x="2962275" y="2690813"/>
            <a:ext cx="2724150" cy="210978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53F73EC4-903F-45E4-86E8-9F3A69D4AAB2}"/>
              </a:ext>
            </a:extLst>
          </p:cNvPr>
          <p:cNvCxnSpPr>
            <a:cxnSpLocks/>
            <a:stCxn id="23" idx="6"/>
            <a:endCxn id="19" idx="2"/>
          </p:cNvCxnSpPr>
          <p:nvPr/>
        </p:nvCxnSpPr>
        <p:spPr>
          <a:xfrm flipV="1">
            <a:off x="2962275" y="3957639"/>
            <a:ext cx="2724150" cy="8429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6548FF-DDD3-4A20-B8AC-B3D77C9F6847}"/>
              </a:ext>
            </a:extLst>
          </p:cNvPr>
          <p:cNvCxnSpPr>
            <a:cxnSpLocks/>
            <a:stCxn id="23" idx="6"/>
            <a:endCxn id="18" idx="2"/>
          </p:cNvCxnSpPr>
          <p:nvPr/>
        </p:nvCxnSpPr>
        <p:spPr>
          <a:xfrm>
            <a:off x="2962275" y="4800602"/>
            <a:ext cx="2724150" cy="42386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4924E06-42E4-4755-B9E8-18FC33D90ECD}"/>
              </a:ext>
            </a:extLst>
          </p:cNvPr>
          <p:cNvCxnSpPr>
            <a:cxnSpLocks/>
            <a:stCxn id="21" idx="6"/>
            <a:endCxn id="26" idx="2"/>
          </p:cNvCxnSpPr>
          <p:nvPr/>
        </p:nvCxnSpPr>
        <p:spPr>
          <a:xfrm>
            <a:off x="6505575" y="1500188"/>
            <a:ext cx="2724150" cy="1928812"/>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A230040E-B7ED-4C19-BD78-1C899282BCBE}"/>
              </a:ext>
            </a:extLst>
          </p:cNvPr>
          <p:cNvCxnSpPr>
            <a:cxnSpLocks/>
            <a:stCxn id="18" idx="6"/>
            <a:endCxn id="26" idx="2"/>
          </p:cNvCxnSpPr>
          <p:nvPr/>
        </p:nvCxnSpPr>
        <p:spPr>
          <a:xfrm flipV="1">
            <a:off x="6505575" y="3429000"/>
            <a:ext cx="2724150" cy="1795465"/>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C011CD3-E0B5-49D8-9DBA-CE91B36BC651}"/>
              </a:ext>
            </a:extLst>
          </p:cNvPr>
          <p:cNvCxnSpPr>
            <a:cxnSpLocks/>
            <a:stCxn id="19" idx="6"/>
            <a:endCxn id="26" idx="2"/>
          </p:cNvCxnSpPr>
          <p:nvPr/>
        </p:nvCxnSpPr>
        <p:spPr>
          <a:xfrm flipV="1">
            <a:off x="6505575" y="3429000"/>
            <a:ext cx="2724150" cy="52863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1153D7B2-C6A1-4835-8935-B6B18AD044B4}"/>
              </a:ext>
            </a:extLst>
          </p:cNvPr>
          <p:cNvCxnSpPr>
            <a:cxnSpLocks/>
            <a:stCxn id="20" idx="6"/>
            <a:endCxn id="26" idx="2"/>
          </p:cNvCxnSpPr>
          <p:nvPr/>
        </p:nvCxnSpPr>
        <p:spPr>
          <a:xfrm>
            <a:off x="6505575" y="2690813"/>
            <a:ext cx="2724150" cy="73818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054" name="TextBox 1053">
            <a:extLst>
              <a:ext uri="{FF2B5EF4-FFF2-40B4-BE49-F238E27FC236}">
                <a16:creationId xmlns:a16="http://schemas.microsoft.com/office/drawing/2014/main" id="{2831CA41-0DEB-4F52-BC26-F68AB6D14BE4}"/>
              </a:ext>
            </a:extLst>
          </p:cNvPr>
          <p:cNvSpPr txBox="1"/>
          <p:nvPr/>
        </p:nvSpPr>
        <p:spPr>
          <a:xfrm>
            <a:off x="1838325" y="5962652"/>
            <a:ext cx="1428750" cy="369332"/>
          </a:xfrm>
          <a:prstGeom prst="rect">
            <a:avLst/>
          </a:prstGeom>
          <a:noFill/>
        </p:spPr>
        <p:txBody>
          <a:bodyPr wrap="square" rtlCol="0">
            <a:spAutoFit/>
          </a:bodyPr>
          <a:lstStyle/>
          <a:p>
            <a:r>
              <a:rPr lang="en-US" b="1" dirty="0">
                <a:solidFill>
                  <a:schemeClr val="bg1"/>
                </a:solidFill>
              </a:rPr>
              <a:t>Input Layer</a:t>
            </a:r>
            <a:endParaRPr lang="en-IN" b="1" dirty="0">
              <a:solidFill>
                <a:schemeClr val="bg1"/>
              </a:solidFill>
            </a:endParaRPr>
          </a:p>
        </p:txBody>
      </p:sp>
      <p:sp>
        <p:nvSpPr>
          <p:cNvPr id="99" name="TextBox 98">
            <a:extLst>
              <a:ext uri="{FF2B5EF4-FFF2-40B4-BE49-F238E27FC236}">
                <a16:creationId xmlns:a16="http://schemas.microsoft.com/office/drawing/2014/main" id="{BEC2A8DD-803F-4073-A1DF-1E7B8859A90E}"/>
              </a:ext>
            </a:extLst>
          </p:cNvPr>
          <p:cNvSpPr txBox="1"/>
          <p:nvPr/>
        </p:nvSpPr>
        <p:spPr>
          <a:xfrm>
            <a:off x="5267325" y="5962652"/>
            <a:ext cx="1657350" cy="369332"/>
          </a:xfrm>
          <a:prstGeom prst="rect">
            <a:avLst/>
          </a:prstGeom>
          <a:noFill/>
        </p:spPr>
        <p:txBody>
          <a:bodyPr wrap="square" rtlCol="0">
            <a:spAutoFit/>
          </a:bodyPr>
          <a:lstStyle/>
          <a:p>
            <a:r>
              <a:rPr lang="en-US" b="1" dirty="0">
                <a:solidFill>
                  <a:schemeClr val="bg1"/>
                </a:solidFill>
              </a:rPr>
              <a:t>Hidden Layer</a:t>
            </a:r>
            <a:endParaRPr lang="en-IN" b="1" dirty="0">
              <a:solidFill>
                <a:schemeClr val="bg1"/>
              </a:solidFill>
            </a:endParaRPr>
          </a:p>
        </p:txBody>
      </p:sp>
      <p:sp>
        <p:nvSpPr>
          <p:cNvPr id="100" name="TextBox 99">
            <a:extLst>
              <a:ext uri="{FF2B5EF4-FFF2-40B4-BE49-F238E27FC236}">
                <a16:creationId xmlns:a16="http://schemas.microsoft.com/office/drawing/2014/main" id="{6DC891F1-70EA-4796-8AD2-110AE854FE16}"/>
              </a:ext>
            </a:extLst>
          </p:cNvPr>
          <p:cNvSpPr txBox="1"/>
          <p:nvPr/>
        </p:nvSpPr>
        <p:spPr>
          <a:xfrm>
            <a:off x="8810625" y="5962652"/>
            <a:ext cx="1657350" cy="369332"/>
          </a:xfrm>
          <a:prstGeom prst="rect">
            <a:avLst/>
          </a:prstGeom>
          <a:noFill/>
        </p:spPr>
        <p:txBody>
          <a:bodyPr wrap="square" rtlCol="0">
            <a:spAutoFit/>
          </a:bodyPr>
          <a:lstStyle/>
          <a:p>
            <a:r>
              <a:rPr lang="en-US" b="1" dirty="0">
                <a:solidFill>
                  <a:schemeClr val="bg1"/>
                </a:solidFill>
              </a:rPr>
              <a:t>Output Layer</a:t>
            </a:r>
            <a:endParaRPr lang="en-IN" b="1" dirty="0">
              <a:solidFill>
                <a:schemeClr val="bg1"/>
              </a:solidFill>
            </a:endParaRPr>
          </a:p>
        </p:txBody>
      </p:sp>
      <p:sp>
        <p:nvSpPr>
          <p:cNvPr id="101" name="TextBox 100">
            <a:extLst>
              <a:ext uri="{FF2B5EF4-FFF2-40B4-BE49-F238E27FC236}">
                <a16:creationId xmlns:a16="http://schemas.microsoft.com/office/drawing/2014/main" id="{75ACFBC3-5AD7-48CD-90B9-9E3B8C298DF8}"/>
              </a:ext>
            </a:extLst>
          </p:cNvPr>
          <p:cNvSpPr txBox="1"/>
          <p:nvPr/>
        </p:nvSpPr>
        <p:spPr>
          <a:xfrm>
            <a:off x="409575" y="1874876"/>
            <a:ext cx="1733550" cy="369332"/>
          </a:xfrm>
          <a:prstGeom prst="rect">
            <a:avLst/>
          </a:prstGeom>
          <a:noFill/>
        </p:spPr>
        <p:txBody>
          <a:bodyPr wrap="square" rtlCol="0">
            <a:spAutoFit/>
          </a:bodyPr>
          <a:lstStyle/>
          <a:p>
            <a:r>
              <a:rPr lang="en-US" dirty="0"/>
              <a:t>Input value 1</a:t>
            </a:r>
            <a:endParaRPr lang="en-IN" dirty="0"/>
          </a:p>
        </p:txBody>
      </p:sp>
      <p:sp>
        <p:nvSpPr>
          <p:cNvPr id="102" name="TextBox 101">
            <a:extLst>
              <a:ext uri="{FF2B5EF4-FFF2-40B4-BE49-F238E27FC236}">
                <a16:creationId xmlns:a16="http://schemas.microsoft.com/office/drawing/2014/main" id="{FA413BDE-0E7A-49F0-BA86-6D524BF1AE55}"/>
              </a:ext>
            </a:extLst>
          </p:cNvPr>
          <p:cNvSpPr txBox="1"/>
          <p:nvPr/>
        </p:nvSpPr>
        <p:spPr>
          <a:xfrm>
            <a:off x="10048875" y="3244333"/>
            <a:ext cx="1733550" cy="369332"/>
          </a:xfrm>
          <a:prstGeom prst="rect">
            <a:avLst/>
          </a:prstGeom>
          <a:noFill/>
        </p:spPr>
        <p:txBody>
          <a:bodyPr wrap="square" rtlCol="0">
            <a:spAutoFit/>
          </a:bodyPr>
          <a:lstStyle/>
          <a:p>
            <a:r>
              <a:rPr lang="en-US" dirty="0"/>
              <a:t>Output value</a:t>
            </a:r>
            <a:endParaRPr lang="en-IN" dirty="0"/>
          </a:p>
        </p:txBody>
      </p:sp>
      <p:sp>
        <p:nvSpPr>
          <p:cNvPr id="103" name="TextBox 102">
            <a:extLst>
              <a:ext uri="{FF2B5EF4-FFF2-40B4-BE49-F238E27FC236}">
                <a16:creationId xmlns:a16="http://schemas.microsoft.com/office/drawing/2014/main" id="{7443E320-7D68-41AD-B1C5-EBC3B39CD6FC}"/>
              </a:ext>
            </a:extLst>
          </p:cNvPr>
          <p:cNvSpPr txBox="1"/>
          <p:nvPr/>
        </p:nvSpPr>
        <p:spPr>
          <a:xfrm>
            <a:off x="409575" y="4655345"/>
            <a:ext cx="1733550" cy="369332"/>
          </a:xfrm>
          <a:prstGeom prst="rect">
            <a:avLst/>
          </a:prstGeom>
          <a:noFill/>
        </p:spPr>
        <p:txBody>
          <a:bodyPr wrap="square" rtlCol="0">
            <a:spAutoFit/>
          </a:bodyPr>
          <a:lstStyle/>
          <a:p>
            <a:r>
              <a:rPr lang="en-US" dirty="0"/>
              <a:t>Input value 3</a:t>
            </a:r>
            <a:endParaRPr lang="en-IN" dirty="0"/>
          </a:p>
        </p:txBody>
      </p:sp>
      <p:sp>
        <p:nvSpPr>
          <p:cNvPr id="104" name="TextBox 103">
            <a:extLst>
              <a:ext uri="{FF2B5EF4-FFF2-40B4-BE49-F238E27FC236}">
                <a16:creationId xmlns:a16="http://schemas.microsoft.com/office/drawing/2014/main" id="{3F46F3CB-5B28-4E57-8B1B-4A9590AD83B0}"/>
              </a:ext>
            </a:extLst>
          </p:cNvPr>
          <p:cNvSpPr txBox="1"/>
          <p:nvPr/>
        </p:nvSpPr>
        <p:spPr>
          <a:xfrm>
            <a:off x="409575" y="3283744"/>
            <a:ext cx="1733550" cy="369332"/>
          </a:xfrm>
          <a:prstGeom prst="rect">
            <a:avLst/>
          </a:prstGeom>
          <a:noFill/>
        </p:spPr>
        <p:txBody>
          <a:bodyPr wrap="square" rtlCol="0">
            <a:spAutoFit/>
          </a:bodyPr>
          <a:lstStyle/>
          <a:p>
            <a:r>
              <a:rPr lang="en-US" dirty="0"/>
              <a:t>Input value 2</a:t>
            </a:r>
            <a:endParaRPr lang="en-IN" dirty="0"/>
          </a:p>
        </p:txBody>
      </p:sp>
      <p:pic>
        <p:nvPicPr>
          <p:cNvPr id="8194" name="Picture 2" descr="A Gentle Introduction to the Rectified Linear Unit (ReLU)">
            <a:extLst>
              <a:ext uri="{FF2B5EF4-FFF2-40B4-BE49-F238E27FC236}">
                <a16:creationId xmlns:a16="http://schemas.microsoft.com/office/drawing/2014/main" id="{90A67AA3-9720-4C55-B12E-8B59EF5E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725" y="69055"/>
            <a:ext cx="1860550" cy="13954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ulti-Layer Neural Networks with Sigmoid Function— Deep Learning for  Rookies (2) | by Nahua Kang | Towards Data Science">
            <a:extLst>
              <a:ext uri="{FF2B5EF4-FFF2-40B4-BE49-F238E27FC236}">
                <a16:creationId xmlns:a16="http://schemas.microsoft.com/office/drawing/2014/main" id="{3F12AFFF-2739-4C72-8041-DB59A53B0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025" y="1452561"/>
            <a:ext cx="1860550" cy="139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98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783771" y="256472"/>
            <a:ext cx="2454729" cy="1323439"/>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p:txBody>
      </p:sp>
      <p:sp>
        <p:nvSpPr>
          <p:cNvPr id="7" name="Rectangle: Rounded Corners 6">
            <a:extLst>
              <a:ext uri="{FF2B5EF4-FFF2-40B4-BE49-F238E27FC236}">
                <a16:creationId xmlns:a16="http://schemas.microsoft.com/office/drawing/2014/main" id="{5D75C7D3-0D0C-4D17-8612-4B966080689A}"/>
              </a:ext>
            </a:extLst>
          </p:cNvPr>
          <p:cNvSpPr/>
          <p:nvPr/>
        </p:nvSpPr>
        <p:spPr>
          <a:xfrm>
            <a:off x="9514360" y="2934684"/>
            <a:ext cx="2243427" cy="927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b="0" i="0" dirty="0">
                <a:effectLst/>
              </a:rPr>
              <a:t>c = ½(ŷ-y)²</a:t>
            </a:r>
            <a:endParaRPr lang="en-IN" sz="2800" dirty="0"/>
          </a:p>
        </p:txBody>
      </p:sp>
      <p:sp>
        <p:nvSpPr>
          <p:cNvPr id="2" name="TextBox 1">
            <a:extLst>
              <a:ext uri="{FF2B5EF4-FFF2-40B4-BE49-F238E27FC236}">
                <a16:creationId xmlns:a16="http://schemas.microsoft.com/office/drawing/2014/main" id="{F59A09E8-356F-45A1-9471-A96FAEA459D4}"/>
              </a:ext>
            </a:extLst>
          </p:cNvPr>
          <p:cNvSpPr txBox="1"/>
          <p:nvPr/>
        </p:nvSpPr>
        <p:spPr>
          <a:xfrm>
            <a:off x="9116008" y="6223518"/>
            <a:ext cx="643812" cy="369332"/>
          </a:xfrm>
          <a:prstGeom prst="rect">
            <a:avLst/>
          </a:prstGeom>
          <a:noFill/>
        </p:spPr>
        <p:txBody>
          <a:bodyPr wrap="square" rtlCol="0">
            <a:spAutoFit/>
          </a:bodyPr>
          <a:lstStyle/>
          <a:p>
            <a:r>
              <a:rPr lang="cy-GB" b="0" i="0" dirty="0">
                <a:effectLst/>
              </a:rPr>
              <a:t>ŷ</a:t>
            </a:r>
            <a:endParaRPr lang="en-IN" dirty="0"/>
          </a:p>
        </p:txBody>
      </p:sp>
      <p:sp>
        <p:nvSpPr>
          <p:cNvPr id="15" name="TextBox 14">
            <a:extLst>
              <a:ext uri="{FF2B5EF4-FFF2-40B4-BE49-F238E27FC236}">
                <a16:creationId xmlns:a16="http://schemas.microsoft.com/office/drawing/2014/main" id="{6478BBD2-CE01-4407-81FE-A694ABBF4FD4}"/>
              </a:ext>
            </a:extLst>
          </p:cNvPr>
          <p:cNvSpPr txBox="1"/>
          <p:nvPr/>
        </p:nvSpPr>
        <p:spPr>
          <a:xfrm>
            <a:off x="5597589" y="4725182"/>
            <a:ext cx="1104899" cy="369332"/>
          </a:xfrm>
          <a:prstGeom prst="rect">
            <a:avLst/>
          </a:prstGeom>
          <a:noFill/>
        </p:spPr>
        <p:txBody>
          <a:bodyPr wrap="square" rtlCol="0">
            <a:spAutoFit/>
          </a:bodyPr>
          <a:lstStyle/>
          <a:p>
            <a:r>
              <a:rPr lang="cy-GB" b="0" i="0" dirty="0">
                <a:solidFill>
                  <a:schemeClr val="bg2"/>
                </a:solidFill>
                <a:effectLst/>
              </a:rPr>
              <a:t>Best!</a:t>
            </a:r>
            <a:endParaRPr lang="en-IN" dirty="0">
              <a:solidFill>
                <a:schemeClr val="bg2"/>
              </a:solidFill>
            </a:endParaRPr>
          </a:p>
        </p:txBody>
      </p:sp>
      <p:pic>
        <p:nvPicPr>
          <p:cNvPr id="6146" name="Picture 2" descr="003B Gradient Descent - Master Data Science">
            <a:extLst>
              <a:ext uri="{FF2B5EF4-FFF2-40B4-BE49-F238E27FC236}">
                <a16:creationId xmlns:a16="http://schemas.microsoft.com/office/drawing/2014/main" id="{1D061565-D3E2-45F4-BB3A-95E226524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1590675"/>
            <a:ext cx="66103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793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0361BD-47B0-4969-8A64-B2A12BD41062}"/>
              </a:ext>
            </a:extLst>
          </p:cNvPr>
          <p:cNvSpPr/>
          <p:nvPr/>
        </p:nvSpPr>
        <p:spPr>
          <a:xfrm>
            <a:off x="783771" y="256472"/>
            <a:ext cx="2454729" cy="1938992"/>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a:p>
            <a:pPr algn="ctr"/>
            <a:r>
              <a:rPr lang="en-US" sz="4000" b="1" cap="none" spc="50" dirty="0">
                <a:ln w="0"/>
                <a:solidFill>
                  <a:schemeClr val="bg2"/>
                </a:solidFill>
                <a:effectLst>
                  <a:innerShdw blurRad="63500" dist="50800" dir="13500000">
                    <a:srgbClr val="000000">
                      <a:alpha val="50000"/>
                    </a:srgbClr>
                  </a:innerShdw>
                </a:effectLst>
              </a:rPr>
              <a:t>2D</a:t>
            </a:r>
          </a:p>
        </p:txBody>
      </p:sp>
      <p:sp>
        <p:nvSpPr>
          <p:cNvPr id="2" name="TextBox 1">
            <a:extLst>
              <a:ext uri="{FF2B5EF4-FFF2-40B4-BE49-F238E27FC236}">
                <a16:creationId xmlns:a16="http://schemas.microsoft.com/office/drawing/2014/main" id="{F59A09E8-356F-45A1-9471-A96FAEA459D4}"/>
              </a:ext>
            </a:extLst>
          </p:cNvPr>
          <p:cNvSpPr txBox="1"/>
          <p:nvPr/>
        </p:nvSpPr>
        <p:spPr>
          <a:xfrm>
            <a:off x="9116008" y="6223518"/>
            <a:ext cx="643812" cy="369332"/>
          </a:xfrm>
          <a:prstGeom prst="rect">
            <a:avLst/>
          </a:prstGeom>
          <a:noFill/>
        </p:spPr>
        <p:txBody>
          <a:bodyPr wrap="square" rtlCol="0">
            <a:spAutoFit/>
          </a:bodyPr>
          <a:lstStyle/>
          <a:p>
            <a:r>
              <a:rPr lang="cy-GB" b="0" i="0" dirty="0">
                <a:effectLst/>
              </a:rPr>
              <a:t>ŷ</a:t>
            </a:r>
            <a:endParaRPr lang="en-IN" dirty="0"/>
          </a:p>
        </p:txBody>
      </p:sp>
      <p:pic>
        <p:nvPicPr>
          <p:cNvPr id="6154" name="Picture 10" descr="Visualize the effectiveness of different learning rate">
            <a:extLst>
              <a:ext uri="{FF2B5EF4-FFF2-40B4-BE49-F238E27FC236}">
                <a16:creationId xmlns:a16="http://schemas.microsoft.com/office/drawing/2014/main" id="{410319A0-D7AA-41E0-A531-E55C6EF7B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957" y="47625"/>
            <a:ext cx="6392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714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0361BD-47B0-4969-8A64-B2A12BD41062}"/>
              </a:ext>
            </a:extLst>
          </p:cNvPr>
          <p:cNvSpPr/>
          <p:nvPr/>
        </p:nvSpPr>
        <p:spPr>
          <a:xfrm>
            <a:off x="783771" y="256472"/>
            <a:ext cx="2454729" cy="1938992"/>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a:p>
            <a:pPr algn="ctr"/>
            <a:r>
              <a:rPr lang="en-US" sz="4000" b="1" spc="50" dirty="0">
                <a:ln w="0"/>
                <a:solidFill>
                  <a:schemeClr val="bg2"/>
                </a:solidFill>
                <a:effectLst>
                  <a:innerShdw blurRad="63500" dist="50800" dir="13500000">
                    <a:srgbClr val="000000">
                      <a:alpha val="50000"/>
                    </a:srgbClr>
                  </a:innerShdw>
                </a:effectLst>
              </a:rPr>
              <a:t>3</a:t>
            </a:r>
            <a:r>
              <a:rPr lang="en-US" sz="4000" b="1" cap="none" spc="50" dirty="0">
                <a:ln w="0"/>
                <a:solidFill>
                  <a:schemeClr val="bg2"/>
                </a:solidFill>
                <a:effectLst>
                  <a:innerShdw blurRad="63500" dist="50800" dir="13500000">
                    <a:srgbClr val="000000">
                      <a:alpha val="50000"/>
                    </a:srgbClr>
                  </a:innerShdw>
                </a:effectLst>
              </a:rPr>
              <a:t>D</a:t>
            </a:r>
          </a:p>
        </p:txBody>
      </p:sp>
      <p:sp>
        <p:nvSpPr>
          <p:cNvPr id="2" name="TextBox 1">
            <a:extLst>
              <a:ext uri="{FF2B5EF4-FFF2-40B4-BE49-F238E27FC236}">
                <a16:creationId xmlns:a16="http://schemas.microsoft.com/office/drawing/2014/main" id="{F59A09E8-356F-45A1-9471-A96FAEA459D4}"/>
              </a:ext>
            </a:extLst>
          </p:cNvPr>
          <p:cNvSpPr txBox="1"/>
          <p:nvPr/>
        </p:nvSpPr>
        <p:spPr>
          <a:xfrm>
            <a:off x="9116008" y="6223518"/>
            <a:ext cx="643812" cy="369332"/>
          </a:xfrm>
          <a:prstGeom prst="rect">
            <a:avLst/>
          </a:prstGeom>
          <a:noFill/>
        </p:spPr>
        <p:txBody>
          <a:bodyPr wrap="square" rtlCol="0">
            <a:spAutoFit/>
          </a:bodyPr>
          <a:lstStyle/>
          <a:p>
            <a:r>
              <a:rPr lang="cy-GB" b="0" i="0" dirty="0">
                <a:effectLst/>
              </a:rPr>
              <a:t>ŷ</a:t>
            </a:r>
            <a:endParaRPr lang="en-IN" dirty="0"/>
          </a:p>
        </p:txBody>
      </p:sp>
      <p:pic>
        <p:nvPicPr>
          <p:cNvPr id="8194" name="Picture 2" descr="Coding Deep Learning for Beginners — Linear Regression (Part 3): Training  with Gradient Descent | by Kamil Krzyk | Towards Data Science">
            <a:extLst>
              <a:ext uri="{FF2B5EF4-FFF2-40B4-BE49-F238E27FC236}">
                <a16:creationId xmlns:a16="http://schemas.microsoft.com/office/drawing/2014/main" id="{5FDD8BCD-796B-4E39-8028-DDAC09EE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3" y="1557338"/>
            <a:ext cx="66579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04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783771" y="256472"/>
            <a:ext cx="2454729" cy="1323439"/>
          </a:xfrm>
          <a:prstGeom prst="rect">
            <a:avLst/>
          </a:prstGeom>
          <a:noFill/>
        </p:spPr>
        <p:txBody>
          <a:bodyPr wrap="squar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Gradient Descent</a:t>
            </a:r>
          </a:p>
        </p:txBody>
      </p:sp>
      <p:sp>
        <p:nvSpPr>
          <p:cNvPr id="7" name="Rectangle: Rounded Corners 6">
            <a:extLst>
              <a:ext uri="{FF2B5EF4-FFF2-40B4-BE49-F238E27FC236}">
                <a16:creationId xmlns:a16="http://schemas.microsoft.com/office/drawing/2014/main" id="{5D75C7D3-0D0C-4D17-8612-4B966080689A}"/>
              </a:ext>
            </a:extLst>
          </p:cNvPr>
          <p:cNvSpPr/>
          <p:nvPr/>
        </p:nvSpPr>
        <p:spPr>
          <a:xfrm>
            <a:off x="9309086" y="2934684"/>
            <a:ext cx="2243427" cy="927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sz="2800" b="0" i="0" dirty="0">
                <a:effectLst/>
              </a:rPr>
              <a:t>c = ½(ŷ-y)²</a:t>
            </a:r>
            <a:endParaRPr lang="en-IN" sz="2800" dirty="0"/>
          </a:p>
        </p:txBody>
      </p:sp>
      <p:pic>
        <p:nvPicPr>
          <p:cNvPr id="2050" name="Picture 2" descr="Machine Learning #5 —Deeper Look into the Cost Function | by Vedant Mathur  | Artificially Intelligent | Medium">
            <a:extLst>
              <a:ext uri="{FF2B5EF4-FFF2-40B4-BE49-F238E27FC236}">
                <a16:creationId xmlns:a16="http://schemas.microsoft.com/office/drawing/2014/main" id="{8BE0BC1F-88E7-4F7F-B4C9-2283AA186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200025"/>
            <a:ext cx="5715000" cy="6457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9A09E8-356F-45A1-9471-A96FAEA459D4}"/>
              </a:ext>
            </a:extLst>
          </p:cNvPr>
          <p:cNvSpPr txBox="1"/>
          <p:nvPr/>
        </p:nvSpPr>
        <p:spPr>
          <a:xfrm>
            <a:off x="9116008" y="6223518"/>
            <a:ext cx="643812" cy="369332"/>
          </a:xfrm>
          <a:prstGeom prst="rect">
            <a:avLst/>
          </a:prstGeom>
          <a:noFill/>
        </p:spPr>
        <p:txBody>
          <a:bodyPr wrap="square" rtlCol="0">
            <a:spAutoFit/>
          </a:bodyPr>
          <a:lstStyle/>
          <a:p>
            <a:r>
              <a:rPr lang="cy-GB" b="0" i="0" dirty="0">
                <a:effectLst/>
              </a:rPr>
              <a:t>ŷ</a:t>
            </a:r>
            <a:endParaRPr lang="en-IN" dirty="0"/>
          </a:p>
        </p:txBody>
      </p:sp>
    </p:spTree>
    <p:extLst>
      <p:ext uri="{BB962C8B-B14F-4D97-AF65-F5344CB8AC3E}">
        <p14:creationId xmlns:p14="http://schemas.microsoft.com/office/powerpoint/2010/main" val="3907864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1489506" y="208657"/>
            <a:ext cx="7419019"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Stochastic Gradient Descent</a:t>
            </a:r>
          </a:p>
        </p:txBody>
      </p:sp>
      <p:pic>
        <p:nvPicPr>
          <p:cNvPr id="1026" name="Picture 2" descr="Brief of the Stochastic Gradient Descent | Neural Network Calculation-  Akira AI">
            <a:extLst>
              <a:ext uri="{FF2B5EF4-FFF2-40B4-BE49-F238E27FC236}">
                <a16:creationId xmlns:a16="http://schemas.microsoft.com/office/drawing/2014/main" id="{E22F28BE-979B-47DE-92A5-92F3A8FF7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30" y="1891198"/>
            <a:ext cx="5467739" cy="30756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F2DC51-547A-4063-8879-693B4C0188DA}"/>
              </a:ext>
            </a:extLst>
          </p:cNvPr>
          <p:cNvSpPr txBox="1"/>
          <p:nvPr/>
        </p:nvSpPr>
        <p:spPr>
          <a:xfrm>
            <a:off x="3262266" y="4966801"/>
            <a:ext cx="1936749" cy="369332"/>
          </a:xfrm>
          <a:prstGeom prst="rect">
            <a:avLst/>
          </a:prstGeom>
          <a:noFill/>
        </p:spPr>
        <p:txBody>
          <a:bodyPr wrap="none" rtlCol="0">
            <a:spAutoFit/>
          </a:bodyPr>
          <a:lstStyle/>
          <a:p>
            <a:r>
              <a:rPr lang="en-US" dirty="0"/>
              <a:t>Source: Akira AI</a:t>
            </a:r>
            <a:endParaRPr lang="en-IN" dirty="0"/>
          </a:p>
        </p:txBody>
      </p:sp>
    </p:spTree>
    <p:extLst>
      <p:ext uri="{BB962C8B-B14F-4D97-AF65-F5344CB8AC3E}">
        <p14:creationId xmlns:p14="http://schemas.microsoft.com/office/powerpoint/2010/main" val="1941646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1642752" y="215086"/>
            <a:ext cx="4791696"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Back propagation</a:t>
            </a:r>
          </a:p>
        </p:txBody>
      </p:sp>
      <p:sp>
        <p:nvSpPr>
          <p:cNvPr id="2" name="TextBox 1">
            <a:extLst>
              <a:ext uri="{FF2B5EF4-FFF2-40B4-BE49-F238E27FC236}">
                <a16:creationId xmlns:a16="http://schemas.microsoft.com/office/drawing/2014/main" id="{0AF2DC51-547A-4063-8879-693B4C0188DA}"/>
              </a:ext>
            </a:extLst>
          </p:cNvPr>
          <p:cNvSpPr txBox="1"/>
          <p:nvPr/>
        </p:nvSpPr>
        <p:spPr>
          <a:xfrm>
            <a:off x="2686050" y="5569776"/>
            <a:ext cx="3303830" cy="646331"/>
          </a:xfrm>
          <a:prstGeom prst="rect">
            <a:avLst/>
          </a:prstGeom>
          <a:noFill/>
        </p:spPr>
        <p:txBody>
          <a:bodyPr wrap="square" rtlCol="0">
            <a:spAutoFit/>
          </a:bodyPr>
          <a:lstStyle/>
          <a:p>
            <a:r>
              <a:rPr lang="en-US" dirty="0"/>
              <a:t>Source: </a:t>
            </a:r>
            <a:r>
              <a:rPr lang="en-IN" b="0" i="0" u="none" strike="noStrike" dirty="0">
                <a:effectLst/>
              </a:rPr>
              <a:t>Analytics Vidhya</a:t>
            </a:r>
            <a:endParaRPr lang="en-IN" b="0" i="0" dirty="0">
              <a:effectLst/>
            </a:endParaRPr>
          </a:p>
          <a:p>
            <a:endParaRPr lang="en-IN" dirty="0"/>
          </a:p>
        </p:txBody>
      </p:sp>
      <p:pic>
        <p:nvPicPr>
          <p:cNvPr id="2052" name="Picture 4">
            <a:extLst>
              <a:ext uri="{FF2B5EF4-FFF2-40B4-BE49-F238E27FC236}">
                <a16:creationId xmlns:a16="http://schemas.microsoft.com/office/drawing/2014/main" id="{56C7975B-8A22-4357-BA16-AE09B713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1707608"/>
            <a:ext cx="6819900"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6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sp>
        <p:nvSpPr>
          <p:cNvPr id="7" name="Rectangle 6">
            <a:extLst>
              <a:ext uri="{FF2B5EF4-FFF2-40B4-BE49-F238E27FC236}">
                <a16:creationId xmlns:a16="http://schemas.microsoft.com/office/drawing/2014/main" id="{E2AA2A22-71D3-4715-8A8A-F58B2334D97D}"/>
              </a:ext>
            </a:extLst>
          </p:cNvPr>
          <p:cNvSpPr/>
          <p:nvPr/>
        </p:nvSpPr>
        <p:spPr>
          <a:xfrm>
            <a:off x="1481596" y="407219"/>
            <a:ext cx="9228808" cy="523220"/>
          </a:xfrm>
          <a:prstGeom prst="rect">
            <a:avLst/>
          </a:prstGeom>
          <a:noFill/>
        </p:spPr>
        <p:txBody>
          <a:bodyPr wrap="none" lIns="91440" tIns="45720" rIns="91440" bIns="45720">
            <a:spAutoFit/>
          </a:bodyPr>
          <a:lstStyle/>
          <a:p>
            <a:pPr algn="ctr"/>
            <a:r>
              <a:rPr lang="en-US" sz="2800" b="1" cap="none" spc="50" dirty="0">
                <a:ln w="0"/>
                <a:solidFill>
                  <a:schemeClr val="bg2"/>
                </a:solidFill>
                <a:effectLst>
                  <a:innerShdw blurRad="63500" dist="50800" dir="13500000">
                    <a:srgbClr val="000000">
                      <a:alpha val="50000"/>
                    </a:srgbClr>
                  </a:innerShdw>
                </a:effectLst>
              </a:rPr>
              <a:t>Training the ANN with Stochastic Gradient Descent</a:t>
            </a:r>
          </a:p>
        </p:txBody>
      </p:sp>
      <p:sp>
        <p:nvSpPr>
          <p:cNvPr id="3" name="Rectangle: Rounded Corners 2">
            <a:extLst>
              <a:ext uri="{FF2B5EF4-FFF2-40B4-BE49-F238E27FC236}">
                <a16:creationId xmlns:a16="http://schemas.microsoft.com/office/drawing/2014/main" id="{A362F948-8EE8-4205-885B-4B7B3BDD03B2}"/>
              </a:ext>
            </a:extLst>
          </p:cNvPr>
          <p:cNvSpPr/>
          <p:nvPr/>
        </p:nvSpPr>
        <p:spPr>
          <a:xfrm>
            <a:off x="419100" y="1240607"/>
            <a:ext cx="11353800" cy="5103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5C5CF6"/>
                </a:solidFill>
              </a:rPr>
              <a:t>       Step 1: </a:t>
            </a:r>
            <a:r>
              <a:rPr lang="en-US" sz="1600" dirty="0"/>
              <a:t>Randomly </a:t>
            </a:r>
            <a:r>
              <a:rPr lang="en-US" sz="1600" b="1" dirty="0"/>
              <a:t>initialize the weights </a:t>
            </a:r>
            <a:r>
              <a:rPr lang="en-US" sz="1600" dirty="0"/>
              <a:t>to small numbers close to zero(not exactly 0).</a:t>
            </a:r>
          </a:p>
          <a:p>
            <a:endParaRPr lang="en-US" sz="1600" dirty="0"/>
          </a:p>
          <a:p>
            <a:pPr lvl="1"/>
            <a:r>
              <a:rPr lang="en-US" sz="1600" b="1" dirty="0">
                <a:solidFill>
                  <a:srgbClr val="5C5CF6"/>
                </a:solidFill>
              </a:rPr>
              <a:t>Step 2: </a:t>
            </a:r>
            <a:r>
              <a:rPr lang="en-US" sz="1600" dirty="0"/>
              <a:t>Input the first observation of dataset in </a:t>
            </a:r>
            <a:r>
              <a:rPr lang="en-US" sz="1600" b="1" dirty="0"/>
              <a:t>the input layer</a:t>
            </a:r>
            <a:r>
              <a:rPr lang="en-US" sz="1600" dirty="0"/>
              <a:t>, each feature in one input node.</a:t>
            </a:r>
          </a:p>
          <a:p>
            <a:pPr lvl="1"/>
            <a:endParaRPr lang="en-US" sz="1600" dirty="0"/>
          </a:p>
          <a:p>
            <a:pPr lvl="1"/>
            <a:r>
              <a:rPr lang="en-US" sz="1600" b="1" dirty="0">
                <a:solidFill>
                  <a:srgbClr val="5C5CF6"/>
                </a:solidFill>
              </a:rPr>
              <a:t>Step 3: </a:t>
            </a:r>
            <a:r>
              <a:rPr lang="en-US" sz="1600" b="1" dirty="0"/>
              <a:t>Forward Propagation</a:t>
            </a:r>
            <a:r>
              <a:rPr lang="en-US" sz="1600" dirty="0"/>
              <a:t>: From left to right, the neurons are activated in such a way that the impact of each neuron’s activation is limited by weights. Propagate the activations until getting the predicted </a:t>
            </a:r>
            <a:r>
              <a:rPr lang="en-US" sz="1600" dirty="0">
                <a:solidFill>
                  <a:schemeClr val="tx1"/>
                </a:solidFill>
              </a:rPr>
              <a:t>result </a:t>
            </a:r>
            <a:r>
              <a:rPr lang="cy-GB" sz="1600" b="0" i="0" dirty="0">
                <a:solidFill>
                  <a:schemeClr val="tx1"/>
                </a:solidFill>
                <a:effectLst/>
              </a:rPr>
              <a:t>ŷ .</a:t>
            </a:r>
          </a:p>
          <a:p>
            <a:pPr lvl="1"/>
            <a:endParaRPr lang="cy-GB" sz="1600" b="0" i="0" dirty="0">
              <a:solidFill>
                <a:schemeClr val="tx1"/>
              </a:solidFill>
              <a:effectLst/>
            </a:endParaRPr>
          </a:p>
          <a:p>
            <a:pPr lvl="1"/>
            <a:r>
              <a:rPr lang="en-US" sz="1600" b="1" dirty="0">
                <a:solidFill>
                  <a:srgbClr val="5C5CF6"/>
                </a:solidFill>
              </a:rPr>
              <a:t>Step 4: </a:t>
            </a:r>
            <a:r>
              <a:rPr lang="en-US" sz="1600" dirty="0">
                <a:solidFill>
                  <a:schemeClr val="tx1"/>
                </a:solidFill>
              </a:rPr>
              <a:t>Compare </a:t>
            </a:r>
            <a:r>
              <a:rPr lang="cy-GB" sz="1600" b="0" i="0" dirty="0">
                <a:solidFill>
                  <a:schemeClr val="tx1"/>
                </a:solidFill>
                <a:effectLst/>
              </a:rPr>
              <a:t>ŷ</a:t>
            </a:r>
            <a:r>
              <a:rPr lang="en-US" sz="1600" dirty="0">
                <a:solidFill>
                  <a:schemeClr val="tx1"/>
                </a:solidFill>
              </a:rPr>
              <a:t> </a:t>
            </a:r>
            <a:r>
              <a:rPr lang="en-US" sz="1600" dirty="0"/>
              <a:t>to y. Measure the </a:t>
            </a:r>
            <a:r>
              <a:rPr lang="en-US" sz="1600" b="1" dirty="0"/>
              <a:t>generated error</a:t>
            </a:r>
            <a:r>
              <a:rPr lang="en-US" sz="1600" dirty="0"/>
              <a:t>.</a:t>
            </a:r>
          </a:p>
          <a:p>
            <a:pPr lvl="1"/>
            <a:endParaRPr lang="en-US" sz="1600" dirty="0"/>
          </a:p>
          <a:p>
            <a:pPr lvl="1"/>
            <a:r>
              <a:rPr lang="en-US" sz="1600" b="1" dirty="0">
                <a:solidFill>
                  <a:srgbClr val="5C5CF6"/>
                </a:solidFill>
              </a:rPr>
              <a:t>Step 5: </a:t>
            </a:r>
            <a:r>
              <a:rPr lang="en-US" sz="1600" b="1" dirty="0"/>
              <a:t>Back-propagation:</a:t>
            </a:r>
            <a:r>
              <a:rPr lang="en-US" sz="1600" dirty="0"/>
              <a:t> from right to left, the error is back propagated. Update the weights according to how much they are responsible for the error. The learning rate decides by how much we update the weights. </a:t>
            </a:r>
          </a:p>
          <a:p>
            <a:pPr lvl="1"/>
            <a:endParaRPr lang="en-US" sz="1600" dirty="0"/>
          </a:p>
          <a:p>
            <a:pPr lvl="1"/>
            <a:r>
              <a:rPr lang="en-US" sz="1600" b="1" dirty="0">
                <a:solidFill>
                  <a:srgbClr val="5C5CF6"/>
                </a:solidFill>
              </a:rPr>
              <a:t>Step 6: </a:t>
            </a:r>
            <a:r>
              <a:rPr lang="en-US" sz="1600" dirty="0"/>
              <a:t>Repeat steps 1 to 5 and update the weights after each observation(</a:t>
            </a:r>
            <a:r>
              <a:rPr lang="en-US" sz="1600" b="1" dirty="0">
                <a:solidFill>
                  <a:srgbClr val="00B050"/>
                </a:solidFill>
              </a:rPr>
              <a:t>Reinforcement Learning</a:t>
            </a:r>
            <a:r>
              <a:rPr lang="en-US" sz="1600" dirty="0"/>
              <a:t>) . </a:t>
            </a:r>
          </a:p>
          <a:p>
            <a:pPr lvl="1"/>
            <a:r>
              <a:rPr lang="en-US" sz="1600" dirty="0"/>
              <a:t>Or Repeat steps 1 to 5 but only update the weights after a batch of observations(</a:t>
            </a:r>
            <a:r>
              <a:rPr lang="en-US" sz="1600" b="1" dirty="0">
                <a:solidFill>
                  <a:srgbClr val="00B050"/>
                </a:solidFill>
              </a:rPr>
              <a:t>Batch Learning</a:t>
            </a:r>
            <a:r>
              <a:rPr lang="en-US" sz="1600" dirty="0"/>
              <a:t>).</a:t>
            </a:r>
          </a:p>
          <a:p>
            <a:pPr lvl="1"/>
            <a:endParaRPr lang="en-US" sz="1600" dirty="0"/>
          </a:p>
          <a:p>
            <a:pPr lvl="1"/>
            <a:r>
              <a:rPr lang="en-US" sz="1600" b="1" dirty="0">
                <a:solidFill>
                  <a:srgbClr val="5C5CF6"/>
                </a:solidFill>
              </a:rPr>
              <a:t>Step 7: </a:t>
            </a:r>
            <a:r>
              <a:rPr lang="en-US" sz="1600" dirty="0"/>
              <a:t>When the whole training set is passed through the ANN, that makes an </a:t>
            </a:r>
            <a:r>
              <a:rPr lang="en-US" sz="1600" b="1" dirty="0">
                <a:solidFill>
                  <a:srgbClr val="00B050"/>
                </a:solidFill>
              </a:rPr>
              <a:t>epoch</a:t>
            </a:r>
            <a:r>
              <a:rPr lang="en-US" sz="1600" dirty="0"/>
              <a:t>. Redo more epochs. </a:t>
            </a:r>
          </a:p>
        </p:txBody>
      </p:sp>
      <p:sp>
        <p:nvSpPr>
          <p:cNvPr id="4" name="TextBox 3">
            <a:extLst>
              <a:ext uri="{FF2B5EF4-FFF2-40B4-BE49-F238E27FC236}">
                <a16:creationId xmlns:a16="http://schemas.microsoft.com/office/drawing/2014/main" id="{E2800479-9E4A-43FE-9D74-63A4B14EC6F0}"/>
              </a:ext>
            </a:extLst>
          </p:cNvPr>
          <p:cNvSpPr txBox="1"/>
          <p:nvPr/>
        </p:nvSpPr>
        <p:spPr>
          <a:xfrm>
            <a:off x="1104900" y="6343651"/>
            <a:ext cx="11087100" cy="430887"/>
          </a:xfrm>
          <a:prstGeom prst="rect">
            <a:avLst/>
          </a:prstGeom>
          <a:noFill/>
        </p:spPr>
        <p:txBody>
          <a:bodyPr wrap="square" rtlCol="0">
            <a:spAutoFit/>
          </a:bodyPr>
          <a:lstStyle/>
          <a:p>
            <a:pPr algn="l"/>
            <a:r>
              <a:rPr lang="en-US" sz="1100" dirty="0"/>
              <a:t>Source: Udemy-</a:t>
            </a:r>
            <a:r>
              <a:rPr lang="en-IN" sz="1100" b="0" i="0" u="none" strike="noStrike" dirty="0">
                <a:effectLst/>
              </a:rPr>
              <a:t>Machine Learning A-Z™: Hands-On Python &amp; R In Data Science</a:t>
            </a:r>
            <a:endParaRPr lang="en-IN" sz="1100" b="0" i="0" dirty="0">
              <a:effectLst/>
            </a:endParaRPr>
          </a:p>
          <a:p>
            <a:endParaRPr lang="en-IN" sz="1100" dirty="0"/>
          </a:p>
        </p:txBody>
      </p:sp>
    </p:spTree>
    <p:extLst>
      <p:ext uri="{BB962C8B-B14F-4D97-AF65-F5344CB8AC3E}">
        <p14:creationId xmlns:p14="http://schemas.microsoft.com/office/powerpoint/2010/main" val="176312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1642752" y="215086"/>
            <a:ext cx="4791696"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Back propagation</a:t>
            </a:r>
          </a:p>
        </p:txBody>
      </p:sp>
      <p:sp>
        <p:nvSpPr>
          <p:cNvPr id="2" name="TextBox 1">
            <a:extLst>
              <a:ext uri="{FF2B5EF4-FFF2-40B4-BE49-F238E27FC236}">
                <a16:creationId xmlns:a16="http://schemas.microsoft.com/office/drawing/2014/main" id="{0AF2DC51-547A-4063-8879-693B4C0188DA}"/>
              </a:ext>
            </a:extLst>
          </p:cNvPr>
          <p:cNvSpPr txBox="1"/>
          <p:nvPr/>
        </p:nvSpPr>
        <p:spPr>
          <a:xfrm>
            <a:off x="2686050" y="5569776"/>
            <a:ext cx="3303830" cy="646331"/>
          </a:xfrm>
          <a:prstGeom prst="rect">
            <a:avLst/>
          </a:prstGeom>
          <a:noFill/>
        </p:spPr>
        <p:txBody>
          <a:bodyPr wrap="square" rtlCol="0">
            <a:spAutoFit/>
          </a:bodyPr>
          <a:lstStyle/>
          <a:p>
            <a:r>
              <a:rPr lang="en-US" dirty="0"/>
              <a:t>Source: </a:t>
            </a:r>
            <a:r>
              <a:rPr lang="en-IN" b="0" i="0" u="none" strike="noStrike" dirty="0">
                <a:effectLst/>
              </a:rPr>
              <a:t>Analytics Vidhya</a:t>
            </a:r>
            <a:endParaRPr lang="en-IN" b="0" i="0" dirty="0">
              <a:effectLst/>
            </a:endParaRPr>
          </a:p>
          <a:p>
            <a:endParaRPr lang="en-IN" dirty="0"/>
          </a:p>
        </p:txBody>
      </p:sp>
      <p:pic>
        <p:nvPicPr>
          <p:cNvPr id="2052" name="Picture 4">
            <a:extLst>
              <a:ext uri="{FF2B5EF4-FFF2-40B4-BE49-F238E27FC236}">
                <a16:creationId xmlns:a16="http://schemas.microsoft.com/office/drawing/2014/main" id="{56C7975B-8A22-4357-BA16-AE09B713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1707608"/>
            <a:ext cx="6819900"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pic>
        <p:nvPicPr>
          <p:cNvPr id="4098" name="Picture 2" descr="In 1956, 5MB was big enough for anyone – Digital, Data &amp; Policy">
            <a:extLst>
              <a:ext uri="{FF2B5EF4-FFF2-40B4-BE49-F238E27FC236}">
                <a16:creationId xmlns:a16="http://schemas.microsoft.com/office/drawing/2014/main" id="{179BA54B-D393-44B3-91B1-FF1BAA48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1570803"/>
            <a:ext cx="2376487" cy="31564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8FCB1-DD3B-4166-8A3D-8DDAE891533B}"/>
              </a:ext>
            </a:extLst>
          </p:cNvPr>
          <p:cNvSpPr txBox="1"/>
          <p:nvPr/>
        </p:nvSpPr>
        <p:spPr>
          <a:xfrm>
            <a:off x="956817" y="4829661"/>
            <a:ext cx="2991525" cy="646331"/>
          </a:xfrm>
          <a:prstGeom prst="rect">
            <a:avLst/>
          </a:prstGeom>
          <a:noFill/>
        </p:spPr>
        <p:txBody>
          <a:bodyPr wrap="none" rtlCol="0">
            <a:spAutoFit/>
          </a:bodyPr>
          <a:lstStyle/>
          <a:p>
            <a:r>
              <a:rPr lang="en-US" dirty="0"/>
              <a:t>5 MB Hard drive</a:t>
            </a:r>
          </a:p>
          <a:p>
            <a:r>
              <a:rPr lang="en-US" dirty="0"/>
              <a:t>2500$ to rent for a month</a:t>
            </a:r>
            <a:endParaRPr lang="en-IN" dirty="0"/>
          </a:p>
        </p:txBody>
      </p:sp>
      <p:pic>
        <p:nvPicPr>
          <p:cNvPr id="4100" name="Picture 4" descr="Food for thought :: 1980 was not that long ago...">
            <a:extLst>
              <a:ext uri="{FF2B5EF4-FFF2-40B4-BE49-F238E27FC236}">
                <a16:creationId xmlns:a16="http://schemas.microsoft.com/office/drawing/2014/main" id="{1C48E9F6-0506-4C2C-9C7D-81482BB97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78" y="1535685"/>
            <a:ext cx="2756644" cy="3846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7237764-53AE-4BF9-A784-9A04B6585EC0}"/>
              </a:ext>
            </a:extLst>
          </p:cNvPr>
          <p:cNvSpPr txBox="1"/>
          <p:nvPr/>
        </p:nvSpPr>
        <p:spPr>
          <a:xfrm>
            <a:off x="2027268" y="1201471"/>
            <a:ext cx="954875" cy="400110"/>
          </a:xfrm>
          <a:prstGeom prst="rect">
            <a:avLst/>
          </a:prstGeom>
          <a:noFill/>
        </p:spPr>
        <p:txBody>
          <a:bodyPr wrap="square">
            <a:spAutoFit/>
          </a:bodyPr>
          <a:lstStyle/>
          <a:p>
            <a:r>
              <a:rPr lang="en-US" sz="2000" b="1" dirty="0">
                <a:solidFill>
                  <a:schemeClr val="bg1"/>
                </a:solidFill>
              </a:rPr>
              <a:t>1956</a:t>
            </a:r>
          </a:p>
        </p:txBody>
      </p:sp>
      <p:sp>
        <p:nvSpPr>
          <p:cNvPr id="19" name="TextBox 18">
            <a:extLst>
              <a:ext uri="{FF2B5EF4-FFF2-40B4-BE49-F238E27FC236}">
                <a16:creationId xmlns:a16="http://schemas.microsoft.com/office/drawing/2014/main" id="{8889AED6-A101-477A-8F61-E4581C3E1CDD}"/>
              </a:ext>
            </a:extLst>
          </p:cNvPr>
          <p:cNvSpPr txBox="1"/>
          <p:nvPr/>
        </p:nvSpPr>
        <p:spPr>
          <a:xfrm>
            <a:off x="5628440" y="1121145"/>
            <a:ext cx="1082954" cy="400110"/>
          </a:xfrm>
          <a:prstGeom prst="rect">
            <a:avLst/>
          </a:prstGeom>
          <a:noFill/>
        </p:spPr>
        <p:txBody>
          <a:bodyPr wrap="square">
            <a:spAutoFit/>
          </a:bodyPr>
          <a:lstStyle/>
          <a:p>
            <a:r>
              <a:rPr lang="en-US" sz="2000" b="1" dirty="0">
                <a:solidFill>
                  <a:schemeClr val="bg1"/>
                </a:solidFill>
              </a:rPr>
              <a:t>1980</a:t>
            </a:r>
          </a:p>
        </p:txBody>
      </p:sp>
      <p:sp>
        <p:nvSpPr>
          <p:cNvPr id="11" name="Rectangle 10">
            <a:extLst>
              <a:ext uri="{FF2B5EF4-FFF2-40B4-BE49-F238E27FC236}">
                <a16:creationId xmlns:a16="http://schemas.microsoft.com/office/drawing/2014/main" id="{0D0361BD-47B0-4969-8A64-B2A12BD41062}"/>
              </a:ext>
            </a:extLst>
          </p:cNvPr>
          <p:cNvSpPr/>
          <p:nvPr/>
        </p:nvSpPr>
        <p:spPr>
          <a:xfrm>
            <a:off x="1674161" y="163408"/>
            <a:ext cx="4363694"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Storage evolved</a:t>
            </a:r>
          </a:p>
        </p:txBody>
      </p:sp>
    </p:spTree>
    <p:extLst>
      <p:ext uri="{BB962C8B-B14F-4D97-AF65-F5344CB8AC3E}">
        <p14:creationId xmlns:p14="http://schemas.microsoft.com/office/powerpoint/2010/main" val="1794277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sp>
        <p:nvSpPr>
          <p:cNvPr id="11" name="Rectangle 10">
            <a:extLst>
              <a:ext uri="{FF2B5EF4-FFF2-40B4-BE49-F238E27FC236}">
                <a16:creationId xmlns:a16="http://schemas.microsoft.com/office/drawing/2014/main" id="{0D0361BD-47B0-4969-8A64-B2A12BD41062}"/>
              </a:ext>
            </a:extLst>
          </p:cNvPr>
          <p:cNvSpPr/>
          <p:nvPr/>
        </p:nvSpPr>
        <p:spPr>
          <a:xfrm>
            <a:off x="1642752" y="215086"/>
            <a:ext cx="4791696"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Back propagation</a:t>
            </a:r>
          </a:p>
        </p:txBody>
      </p:sp>
      <p:sp>
        <p:nvSpPr>
          <p:cNvPr id="2" name="TextBox 1">
            <a:extLst>
              <a:ext uri="{FF2B5EF4-FFF2-40B4-BE49-F238E27FC236}">
                <a16:creationId xmlns:a16="http://schemas.microsoft.com/office/drawing/2014/main" id="{0AF2DC51-547A-4063-8879-693B4C0188DA}"/>
              </a:ext>
            </a:extLst>
          </p:cNvPr>
          <p:cNvSpPr txBox="1"/>
          <p:nvPr/>
        </p:nvSpPr>
        <p:spPr>
          <a:xfrm>
            <a:off x="2686050" y="5569776"/>
            <a:ext cx="3303830" cy="646331"/>
          </a:xfrm>
          <a:prstGeom prst="rect">
            <a:avLst/>
          </a:prstGeom>
          <a:noFill/>
        </p:spPr>
        <p:txBody>
          <a:bodyPr wrap="square" rtlCol="0">
            <a:spAutoFit/>
          </a:bodyPr>
          <a:lstStyle/>
          <a:p>
            <a:r>
              <a:rPr lang="en-US" dirty="0"/>
              <a:t>Source: </a:t>
            </a:r>
            <a:r>
              <a:rPr lang="en-IN" b="0" i="0" u="none" strike="noStrike" dirty="0">
                <a:effectLst/>
              </a:rPr>
              <a:t>Analytics Vidhya</a:t>
            </a:r>
            <a:endParaRPr lang="en-IN" b="0" i="0" dirty="0">
              <a:effectLst/>
            </a:endParaRPr>
          </a:p>
          <a:p>
            <a:endParaRPr lang="en-IN" dirty="0"/>
          </a:p>
        </p:txBody>
      </p:sp>
      <p:pic>
        <p:nvPicPr>
          <p:cNvPr id="2052" name="Picture 4">
            <a:extLst>
              <a:ext uri="{FF2B5EF4-FFF2-40B4-BE49-F238E27FC236}">
                <a16:creationId xmlns:a16="http://schemas.microsoft.com/office/drawing/2014/main" id="{56C7975B-8A22-4357-BA16-AE09B713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1707608"/>
            <a:ext cx="6819900"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15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pic>
        <p:nvPicPr>
          <p:cNvPr id="4098" name="Picture 2" descr="In 1956, 5MB was big enough for anyone – Digital, Data &amp; Policy">
            <a:extLst>
              <a:ext uri="{FF2B5EF4-FFF2-40B4-BE49-F238E27FC236}">
                <a16:creationId xmlns:a16="http://schemas.microsoft.com/office/drawing/2014/main" id="{179BA54B-D393-44B3-91B1-FF1BAA48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1570803"/>
            <a:ext cx="2376487" cy="31564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8FCB1-DD3B-4166-8A3D-8DDAE891533B}"/>
              </a:ext>
            </a:extLst>
          </p:cNvPr>
          <p:cNvSpPr txBox="1"/>
          <p:nvPr/>
        </p:nvSpPr>
        <p:spPr>
          <a:xfrm>
            <a:off x="956817" y="4829661"/>
            <a:ext cx="2991525" cy="646331"/>
          </a:xfrm>
          <a:prstGeom prst="rect">
            <a:avLst/>
          </a:prstGeom>
          <a:noFill/>
        </p:spPr>
        <p:txBody>
          <a:bodyPr wrap="none" rtlCol="0">
            <a:spAutoFit/>
          </a:bodyPr>
          <a:lstStyle/>
          <a:p>
            <a:r>
              <a:rPr lang="en-US" dirty="0"/>
              <a:t>5 MB Hard drive</a:t>
            </a:r>
          </a:p>
          <a:p>
            <a:r>
              <a:rPr lang="en-US" dirty="0"/>
              <a:t>2500$ to rent for a month</a:t>
            </a:r>
            <a:endParaRPr lang="en-IN" dirty="0"/>
          </a:p>
        </p:txBody>
      </p:sp>
      <p:pic>
        <p:nvPicPr>
          <p:cNvPr id="4100" name="Picture 4" descr="Food for thought :: 1980 was not that long ago...">
            <a:extLst>
              <a:ext uri="{FF2B5EF4-FFF2-40B4-BE49-F238E27FC236}">
                <a16:creationId xmlns:a16="http://schemas.microsoft.com/office/drawing/2014/main" id="{1C48E9F6-0506-4C2C-9C7D-81482BB97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78" y="1535685"/>
            <a:ext cx="2756644" cy="3846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48F74C-73D8-4AD8-AC07-7056EC0BE65E}"/>
              </a:ext>
            </a:extLst>
          </p:cNvPr>
          <p:cNvPicPr>
            <a:picLocks noChangeAspect="1"/>
          </p:cNvPicPr>
          <p:nvPr/>
        </p:nvPicPr>
        <p:blipFill>
          <a:blip r:embed="rId5"/>
          <a:stretch>
            <a:fillRect/>
          </a:stretch>
        </p:blipFill>
        <p:spPr>
          <a:xfrm>
            <a:off x="7974090" y="2333796"/>
            <a:ext cx="3847311" cy="2129582"/>
          </a:xfrm>
          <a:prstGeom prst="rect">
            <a:avLst/>
          </a:prstGeom>
        </p:spPr>
      </p:pic>
      <p:sp>
        <p:nvSpPr>
          <p:cNvPr id="14" name="TextBox 13">
            <a:extLst>
              <a:ext uri="{FF2B5EF4-FFF2-40B4-BE49-F238E27FC236}">
                <a16:creationId xmlns:a16="http://schemas.microsoft.com/office/drawing/2014/main" id="{37237764-53AE-4BF9-A784-9A04B6585EC0}"/>
              </a:ext>
            </a:extLst>
          </p:cNvPr>
          <p:cNvSpPr txBox="1"/>
          <p:nvPr/>
        </p:nvSpPr>
        <p:spPr>
          <a:xfrm>
            <a:off x="2027268" y="1201471"/>
            <a:ext cx="954875" cy="400110"/>
          </a:xfrm>
          <a:prstGeom prst="rect">
            <a:avLst/>
          </a:prstGeom>
          <a:noFill/>
        </p:spPr>
        <p:txBody>
          <a:bodyPr wrap="square">
            <a:spAutoFit/>
          </a:bodyPr>
          <a:lstStyle/>
          <a:p>
            <a:r>
              <a:rPr lang="en-US" sz="2000" b="1" dirty="0">
                <a:solidFill>
                  <a:schemeClr val="bg1"/>
                </a:solidFill>
              </a:rPr>
              <a:t>1956</a:t>
            </a:r>
          </a:p>
        </p:txBody>
      </p:sp>
      <p:sp>
        <p:nvSpPr>
          <p:cNvPr id="16" name="TextBox 15">
            <a:extLst>
              <a:ext uri="{FF2B5EF4-FFF2-40B4-BE49-F238E27FC236}">
                <a16:creationId xmlns:a16="http://schemas.microsoft.com/office/drawing/2014/main" id="{BB2C79D8-FC3D-4E49-95E6-497DC35A50B1}"/>
              </a:ext>
            </a:extLst>
          </p:cNvPr>
          <p:cNvSpPr txBox="1"/>
          <p:nvPr/>
        </p:nvSpPr>
        <p:spPr>
          <a:xfrm>
            <a:off x="9146525" y="1201471"/>
            <a:ext cx="7445828" cy="400110"/>
          </a:xfrm>
          <a:prstGeom prst="rect">
            <a:avLst/>
          </a:prstGeom>
          <a:noFill/>
        </p:spPr>
        <p:txBody>
          <a:bodyPr wrap="square">
            <a:spAutoFit/>
          </a:bodyPr>
          <a:lstStyle/>
          <a:p>
            <a:r>
              <a:rPr lang="en-US" sz="2000" b="1" dirty="0">
                <a:solidFill>
                  <a:schemeClr val="bg1"/>
                </a:solidFill>
              </a:rPr>
              <a:t>2022 (Present)</a:t>
            </a:r>
          </a:p>
        </p:txBody>
      </p:sp>
      <p:sp>
        <p:nvSpPr>
          <p:cNvPr id="19" name="TextBox 18">
            <a:extLst>
              <a:ext uri="{FF2B5EF4-FFF2-40B4-BE49-F238E27FC236}">
                <a16:creationId xmlns:a16="http://schemas.microsoft.com/office/drawing/2014/main" id="{8889AED6-A101-477A-8F61-E4581C3E1CDD}"/>
              </a:ext>
            </a:extLst>
          </p:cNvPr>
          <p:cNvSpPr txBox="1"/>
          <p:nvPr/>
        </p:nvSpPr>
        <p:spPr>
          <a:xfrm>
            <a:off x="5628440" y="1121145"/>
            <a:ext cx="1082954" cy="400110"/>
          </a:xfrm>
          <a:prstGeom prst="rect">
            <a:avLst/>
          </a:prstGeom>
          <a:noFill/>
        </p:spPr>
        <p:txBody>
          <a:bodyPr wrap="square">
            <a:spAutoFit/>
          </a:bodyPr>
          <a:lstStyle/>
          <a:p>
            <a:r>
              <a:rPr lang="en-US" sz="2000" b="1" dirty="0">
                <a:solidFill>
                  <a:schemeClr val="bg1"/>
                </a:solidFill>
              </a:rPr>
              <a:t>1980</a:t>
            </a:r>
          </a:p>
        </p:txBody>
      </p:sp>
      <p:sp>
        <p:nvSpPr>
          <p:cNvPr id="11" name="Rectangle 10">
            <a:extLst>
              <a:ext uri="{FF2B5EF4-FFF2-40B4-BE49-F238E27FC236}">
                <a16:creationId xmlns:a16="http://schemas.microsoft.com/office/drawing/2014/main" id="{0D0361BD-47B0-4969-8A64-B2A12BD41062}"/>
              </a:ext>
            </a:extLst>
          </p:cNvPr>
          <p:cNvSpPr/>
          <p:nvPr/>
        </p:nvSpPr>
        <p:spPr>
          <a:xfrm>
            <a:off x="1674161" y="163408"/>
            <a:ext cx="4363694"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Storage evolved</a:t>
            </a:r>
          </a:p>
        </p:txBody>
      </p:sp>
    </p:spTree>
    <p:extLst>
      <p:ext uri="{BB962C8B-B14F-4D97-AF65-F5344CB8AC3E}">
        <p14:creationId xmlns:p14="http://schemas.microsoft.com/office/powerpoint/2010/main" val="277347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60826"/>
            <a:ext cx="14745232" cy="6918826"/>
          </a:xfrm>
          <a:prstGeom prst="rect">
            <a:avLst/>
          </a:prstGeom>
        </p:spPr>
      </p:pic>
      <p:pic>
        <p:nvPicPr>
          <p:cNvPr id="4098" name="Picture 2" descr="In 1956, 5MB was big enough for anyone – Digital, Data &amp; Policy">
            <a:extLst>
              <a:ext uri="{FF2B5EF4-FFF2-40B4-BE49-F238E27FC236}">
                <a16:creationId xmlns:a16="http://schemas.microsoft.com/office/drawing/2014/main" id="{179BA54B-D393-44B3-91B1-FF1BAA48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1570803"/>
            <a:ext cx="2376487" cy="31564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8FCB1-DD3B-4166-8A3D-8DDAE891533B}"/>
              </a:ext>
            </a:extLst>
          </p:cNvPr>
          <p:cNvSpPr txBox="1"/>
          <p:nvPr/>
        </p:nvSpPr>
        <p:spPr>
          <a:xfrm>
            <a:off x="956817" y="4829661"/>
            <a:ext cx="2991525" cy="646331"/>
          </a:xfrm>
          <a:prstGeom prst="rect">
            <a:avLst/>
          </a:prstGeom>
          <a:noFill/>
        </p:spPr>
        <p:txBody>
          <a:bodyPr wrap="none" rtlCol="0">
            <a:spAutoFit/>
          </a:bodyPr>
          <a:lstStyle/>
          <a:p>
            <a:r>
              <a:rPr lang="en-US" dirty="0"/>
              <a:t>5 MB Hard drive</a:t>
            </a:r>
          </a:p>
          <a:p>
            <a:r>
              <a:rPr lang="en-US" dirty="0"/>
              <a:t>2500$ to rent for a month</a:t>
            </a:r>
            <a:endParaRPr lang="en-IN" dirty="0"/>
          </a:p>
        </p:txBody>
      </p:sp>
      <p:pic>
        <p:nvPicPr>
          <p:cNvPr id="4100" name="Picture 4" descr="Food for thought :: 1980 was not that long ago...">
            <a:extLst>
              <a:ext uri="{FF2B5EF4-FFF2-40B4-BE49-F238E27FC236}">
                <a16:creationId xmlns:a16="http://schemas.microsoft.com/office/drawing/2014/main" id="{1C48E9F6-0506-4C2C-9C7D-81482BB97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78" y="1535685"/>
            <a:ext cx="2756644" cy="3846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48F74C-73D8-4AD8-AC07-7056EC0BE65E}"/>
              </a:ext>
            </a:extLst>
          </p:cNvPr>
          <p:cNvPicPr>
            <a:picLocks noChangeAspect="1"/>
          </p:cNvPicPr>
          <p:nvPr/>
        </p:nvPicPr>
        <p:blipFill>
          <a:blip r:embed="rId5"/>
          <a:stretch>
            <a:fillRect/>
          </a:stretch>
        </p:blipFill>
        <p:spPr>
          <a:xfrm>
            <a:off x="7974090" y="2333796"/>
            <a:ext cx="3847311" cy="2129582"/>
          </a:xfrm>
          <a:prstGeom prst="rect">
            <a:avLst/>
          </a:prstGeom>
        </p:spPr>
      </p:pic>
      <p:sp>
        <p:nvSpPr>
          <p:cNvPr id="14" name="TextBox 13">
            <a:extLst>
              <a:ext uri="{FF2B5EF4-FFF2-40B4-BE49-F238E27FC236}">
                <a16:creationId xmlns:a16="http://schemas.microsoft.com/office/drawing/2014/main" id="{37237764-53AE-4BF9-A784-9A04B6585EC0}"/>
              </a:ext>
            </a:extLst>
          </p:cNvPr>
          <p:cNvSpPr txBox="1"/>
          <p:nvPr/>
        </p:nvSpPr>
        <p:spPr>
          <a:xfrm>
            <a:off x="2027268" y="1201471"/>
            <a:ext cx="954875" cy="400110"/>
          </a:xfrm>
          <a:prstGeom prst="rect">
            <a:avLst/>
          </a:prstGeom>
          <a:noFill/>
        </p:spPr>
        <p:txBody>
          <a:bodyPr wrap="square">
            <a:spAutoFit/>
          </a:bodyPr>
          <a:lstStyle/>
          <a:p>
            <a:r>
              <a:rPr lang="en-US" sz="2000" b="1" dirty="0">
                <a:solidFill>
                  <a:schemeClr val="bg1"/>
                </a:solidFill>
              </a:rPr>
              <a:t>1956</a:t>
            </a:r>
          </a:p>
        </p:txBody>
      </p:sp>
      <p:sp>
        <p:nvSpPr>
          <p:cNvPr id="16" name="TextBox 15">
            <a:extLst>
              <a:ext uri="{FF2B5EF4-FFF2-40B4-BE49-F238E27FC236}">
                <a16:creationId xmlns:a16="http://schemas.microsoft.com/office/drawing/2014/main" id="{BB2C79D8-FC3D-4E49-95E6-497DC35A50B1}"/>
              </a:ext>
            </a:extLst>
          </p:cNvPr>
          <p:cNvSpPr txBox="1"/>
          <p:nvPr/>
        </p:nvSpPr>
        <p:spPr>
          <a:xfrm>
            <a:off x="9146525" y="1201471"/>
            <a:ext cx="7445828" cy="400110"/>
          </a:xfrm>
          <a:prstGeom prst="rect">
            <a:avLst/>
          </a:prstGeom>
          <a:noFill/>
        </p:spPr>
        <p:txBody>
          <a:bodyPr wrap="square">
            <a:spAutoFit/>
          </a:bodyPr>
          <a:lstStyle/>
          <a:p>
            <a:r>
              <a:rPr lang="en-US" sz="2000" b="1" dirty="0">
                <a:solidFill>
                  <a:schemeClr val="bg1"/>
                </a:solidFill>
              </a:rPr>
              <a:t>2022 (Present)</a:t>
            </a:r>
          </a:p>
        </p:txBody>
      </p:sp>
      <p:sp>
        <p:nvSpPr>
          <p:cNvPr id="19" name="TextBox 18">
            <a:extLst>
              <a:ext uri="{FF2B5EF4-FFF2-40B4-BE49-F238E27FC236}">
                <a16:creationId xmlns:a16="http://schemas.microsoft.com/office/drawing/2014/main" id="{8889AED6-A101-477A-8F61-E4581C3E1CDD}"/>
              </a:ext>
            </a:extLst>
          </p:cNvPr>
          <p:cNvSpPr txBox="1"/>
          <p:nvPr/>
        </p:nvSpPr>
        <p:spPr>
          <a:xfrm>
            <a:off x="5628440" y="1121145"/>
            <a:ext cx="1082954" cy="400110"/>
          </a:xfrm>
          <a:prstGeom prst="rect">
            <a:avLst/>
          </a:prstGeom>
          <a:noFill/>
        </p:spPr>
        <p:txBody>
          <a:bodyPr wrap="square">
            <a:spAutoFit/>
          </a:bodyPr>
          <a:lstStyle/>
          <a:p>
            <a:r>
              <a:rPr lang="en-US" sz="2000" b="1" dirty="0">
                <a:solidFill>
                  <a:schemeClr val="bg1"/>
                </a:solidFill>
              </a:rPr>
              <a:t>1980</a:t>
            </a:r>
          </a:p>
        </p:txBody>
      </p:sp>
      <p:sp>
        <p:nvSpPr>
          <p:cNvPr id="11" name="Rectangle 10">
            <a:extLst>
              <a:ext uri="{FF2B5EF4-FFF2-40B4-BE49-F238E27FC236}">
                <a16:creationId xmlns:a16="http://schemas.microsoft.com/office/drawing/2014/main" id="{0D0361BD-47B0-4969-8A64-B2A12BD41062}"/>
              </a:ext>
            </a:extLst>
          </p:cNvPr>
          <p:cNvSpPr/>
          <p:nvPr/>
        </p:nvSpPr>
        <p:spPr>
          <a:xfrm>
            <a:off x="1674161" y="163408"/>
            <a:ext cx="4363694" cy="707886"/>
          </a:xfrm>
          <a:prstGeom prst="rect">
            <a:avLst/>
          </a:prstGeom>
          <a:noFill/>
        </p:spPr>
        <p:txBody>
          <a:bodyPr wrap="none" lIns="91440" tIns="45720" rIns="91440" bIns="45720">
            <a:spAutoFit/>
          </a:bodyPr>
          <a:lstStyle/>
          <a:p>
            <a:pPr algn="ctr"/>
            <a:r>
              <a:rPr lang="en-US" sz="4000" b="1" cap="none" spc="50" dirty="0">
                <a:ln w="0"/>
                <a:solidFill>
                  <a:schemeClr val="bg2"/>
                </a:solidFill>
                <a:effectLst>
                  <a:innerShdw blurRad="63500" dist="50800" dir="13500000">
                    <a:srgbClr val="000000">
                      <a:alpha val="50000"/>
                    </a:srgbClr>
                  </a:innerShdw>
                </a:effectLst>
              </a:rPr>
              <a:t>Storage evolved</a:t>
            </a:r>
          </a:p>
        </p:txBody>
      </p:sp>
    </p:spTree>
    <p:extLst>
      <p:ext uri="{BB962C8B-B14F-4D97-AF65-F5344CB8AC3E}">
        <p14:creationId xmlns:p14="http://schemas.microsoft.com/office/powerpoint/2010/main" val="35885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10AD89-C740-4B56-B36E-1CDA1681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16" y="-30413"/>
            <a:ext cx="14745232" cy="6918826"/>
          </a:xfrm>
          <a:prstGeom prst="rect">
            <a:avLst/>
          </a:prstGeom>
        </p:spPr>
      </p:pic>
      <p:pic>
        <p:nvPicPr>
          <p:cNvPr id="1030" name="Picture 6" descr="Machine learning - the future - MDV NEWS">
            <a:extLst>
              <a:ext uri="{FF2B5EF4-FFF2-40B4-BE49-F238E27FC236}">
                <a16:creationId xmlns:a16="http://schemas.microsoft.com/office/drawing/2014/main" id="{7A57CEC9-378D-4A92-9F67-10ABE2CEE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20" y="2028339"/>
            <a:ext cx="3735097" cy="28013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ard drive cost per GB over the years">
            <a:extLst>
              <a:ext uri="{FF2B5EF4-FFF2-40B4-BE49-F238E27FC236}">
                <a16:creationId xmlns:a16="http://schemas.microsoft.com/office/drawing/2014/main" id="{D67584AB-D4D0-44EC-A752-E7565D5F1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980" y="866775"/>
            <a:ext cx="9096375"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370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1382</TotalTime>
  <Words>1191</Words>
  <Application>Microsoft Office PowerPoint</Application>
  <PresentationFormat>Widescreen</PresentationFormat>
  <Paragraphs>412</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Century Gothic</vt:lpstr>
      <vt:lpstr>Josefin Sans</vt:lpstr>
      <vt:lpstr>Lucida Sans Unicode</vt:lpstr>
      <vt:lpstr>sohne</vt:lpstr>
      <vt:lpstr>Wingdings 2</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Kangune</dc:creator>
  <cp:lastModifiedBy>Aditya Kangune</cp:lastModifiedBy>
  <cp:revision>12</cp:revision>
  <dcterms:created xsi:type="dcterms:W3CDTF">2021-10-20T12:42:48Z</dcterms:created>
  <dcterms:modified xsi:type="dcterms:W3CDTF">2022-04-10T04:04:11Z</dcterms:modified>
</cp:coreProperties>
</file>